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2" r:id="rId4"/>
    <p:sldId id="261" r:id="rId5"/>
    <p:sldId id="263" r:id="rId6"/>
    <p:sldId id="265" r:id="rId7"/>
    <p:sldId id="266" r:id="rId8"/>
    <p:sldId id="271" r:id="rId9"/>
    <p:sldId id="285" r:id="rId10"/>
    <p:sldId id="291" r:id="rId11"/>
    <p:sldId id="283" r:id="rId12"/>
    <p:sldId id="282" r:id="rId13"/>
    <p:sldId id="281" r:id="rId14"/>
    <p:sldId id="272" r:id="rId15"/>
    <p:sldId id="294" r:id="rId16"/>
    <p:sldId id="295" r:id="rId17"/>
    <p:sldId id="280" r:id="rId18"/>
    <p:sldId id="288" r:id="rId19"/>
    <p:sldId id="286" r:id="rId20"/>
    <p:sldId id="278" r:id="rId21"/>
    <p:sldId id="287" r:id="rId22"/>
    <p:sldId id="284" r:id="rId23"/>
    <p:sldId id="293" r:id="rId24"/>
    <p:sldId id="276" r:id="rId25"/>
    <p:sldId id="289" r:id="rId26"/>
    <p:sldId id="269" r:id="rId27"/>
    <p:sldId id="268" r:id="rId28"/>
    <p:sldId id="292" r:id="rId29"/>
    <p:sldId id="270" r:id="rId30"/>
    <p:sldId id="267" r:id="rId31"/>
    <p:sldId id="275" r:id="rId32"/>
    <p:sldId id="257" r:id="rId33"/>
    <p:sldId id="260" r:id="rId34"/>
    <p:sldId id="273" r:id="rId35"/>
    <p:sldId id="274" r:id="rId36"/>
    <p:sldId id="2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D"/>
    <a:srgbClr val="222221"/>
    <a:srgbClr val="020000"/>
    <a:srgbClr val="DADADA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20" autoAdjust="0"/>
  </p:normalViewPr>
  <p:slideViewPr>
    <p:cSldViewPr snapToGrid="0" snapToObjects="1">
      <p:cViewPr varScale="1">
        <p:scale>
          <a:sx n="90" d="100"/>
          <a:sy n="90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8497C-2958-4BF5-A2AE-20A710984769}" type="doc">
      <dgm:prSet loTypeId="urn:microsoft.com/office/officeart/2005/8/layout/target1" loCatId="relationship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832D063-E845-4A95-A88E-482F2131EED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706C74"/>
              </a:solidFill>
            </a:rPr>
            <a:t>Tripal Core (API)</a:t>
          </a:r>
          <a:endParaRPr lang="en-US" sz="1400" dirty="0">
            <a:solidFill>
              <a:srgbClr val="706C74"/>
            </a:solidFill>
          </a:endParaRPr>
        </a:p>
      </dgm:t>
    </dgm:pt>
    <dgm:pt modelId="{0BBCB8AE-822A-4B99-8607-0290A04974CE}" type="parTrans" cxnId="{0CBBE38F-26ED-4D03-A181-2C576BCA896A}">
      <dgm:prSet/>
      <dgm:spPr/>
      <dgm:t>
        <a:bodyPr/>
        <a:lstStyle/>
        <a:p>
          <a:endParaRPr lang="en-US"/>
        </a:p>
      </dgm:t>
    </dgm:pt>
    <dgm:pt modelId="{4E08B9D6-2DBC-4AF1-A833-8A646A772A7C}" type="sibTrans" cxnId="{0CBBE38F-26ED-4D03-A181-2C576BCA896A}">
      <dgm:prSet/>
      <dgm:spPr/>
      <dgm:t>
        <a:bodyPr/>
        <a:lstStyle/>
        <a:p>
          <a:endParaRPr lang="en-US"/>
        </a:p>
      </dgm:t>
    </dgm:pt>
    <dgm:pt modelId="{FAB6FCE7-7864-40BF-9D49-07F76D9388D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Tripal Chado Modules</a:t>
          </a:r>
          <a:endParaRPr lang="en-US" sz="1400" dirty="0">
            <a:solidFill>
              <a:schemeClr val="accent2">
                <a:lumMod val="75000"/>
              </a:schemeClr>
            </a:solidFill>
          </a:endParaRPr>
        </a:p>
      </dgm:t>
    </dgm:pt>
    <dgm:pt modelId="{6932D1BB-0D0C-4578-BB55-D0F0776A3420}" type="parTrans" cxnId="{F62EBC79-DBB5-4D5C-A0DB-3253D1C3D687}">
      <dgm:prSet/>
      <dgm:spPr/>
      <dgm:t>
        <a:bodyPr/>
        <a:lstStyle/>
        <a:p>
          <a:endParaRPr lang="en-US"/>
        </a:p>
      </dgm:t>
    </dgm:pt>
    <dgm:pt modelId="{006EB1AF-5430-4635-9178-0CFED4FC6DFF}" type="sibTrans" cxnId="{F62EBC79-DBB5-4D5C-A0DB-3253D1C3D687}">
      <dgm:prSet/>
      <dgm:spPr/>
      <dgm:t>
        <a:bodyPr/>
        <a:lstStyle/>
        <a:p>
          <a:endParaRPr lang="en-US"/>
        </a:p>
      </dgm:t>
    </dgm:pt>
    <dgm:pt modelId="{FA2CEC9B-EE0A-47F0-B71E-A4F7516A5D8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Extension Modules </a:t>
          </a:r>
          <a:br>
            <a:rPr lang="en-US" sz="1400" b="1" dirty="0" smtClean="0">
              <a:solidFill>
                <a:schemeClr val="tx1"/>
              </a:solidFill>
            </a:rPr>
          </a:br>
          <a:r>
            <a:rPr lang="en-US" sz="1400" b="1" dirty="0" smtClean="0">
              <a:solidFill>
                <a:schemeClr val="tx1"/>
              </a:solidFill>
            </a:rPr>
            <a:t>(e.g. Analyses)</a:t>
          </a:r>
          <a:endParaRPr lang="en-US" sz="1400" b="1" dirty="0">
            <a:solidFill>
              <a:schemeClr val="tx1"/>
            </a:solidFill>
          </a:endParaRPr>
        </a:p>
      </dgm:t>
    </dgm:pt>
    <dgm:pt modelId="{C2133C9B-03C9-4B97-BE97-27E66F581773}" type="parTrans" cxnId="{722F26EE-FDF5-4B70-8ED1-4BCD2A731BC7}">
      <dgm:prSet/>
      <dgm:spPr/>
      <dgm:t>
        <a:bodyPr/>
        <a:lstStyle/>
        <a:p>
          <a:endParaRPr lang="en-US"/>
        </a:p>
      </dgm:t>
    </dgm:pt>
    <dgm:pt modelId="{6514CEA7-97BE-44D6-A8B6-7AF50F37203E}" type="sibTrans" cxnId="{722F26EE-FDF5-4B70-8ED1-4BCD2A731BC7}">
      <dgm:prSet/>
      <dgm:spPr/>
      <dgm:t>
        <a:bodyPr/>
        <a:lstStyle/>
        <a:p>
          <a:endParaRPr lang="en-US"/>
        </a:p>
      </dgm:t>
    </dgm:pt>
    <dgm:pt modelId="{68095F41-ABAD-4016-8DAF-2FF356B3C7F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1"/>
              </a:solidFill>
            </a:rPr>
            <a:t>Applications</a:t>
          </a:r>
          <a:endParaRPr lang="en-US" sz="1400" b="1" dirty="0">
            <a:solidFill>
              <a:schemeClr val="accent1"/>
            </a:solidFill>
          </a:endParaRPr>
        </a:p>
      </dgm:t>
    </dgm:pt>
    <dgm:pt modelId="{16E4D11D-510E-4689-9432-3130999AF0D7}" type="parTrans" cxnId="{E90A85BA-8A01-45E9-943C-A4FA8764FC19}">
      <dgm:prSet/>
      <dgm:spPr/>
      <dgm:t>
        <a:bodyPr/>
        <a:lstStyle/>
        <a:p>
          <a:endParaRPr lang="en-US"/>
        </a:p>
      </dgm:t>
    </dgm:pt>
    <dgm:pt modelId="{515C643D-1FB6-4459-B281-429C3FD340E7}" type="sibTrans" cxnId="{E90A85BA-8A01-45E9-943C-A4FA8764FC19}">
      <dgm:prSet/>
      <dgm:spPr/>
      <dgm:t>
        <a:bodyPr/>
        <a:lstStyle/>
        <a:p>
          <a:endParaRPr lang="en-US"/>
        </a:p>
      </dgm:t>
    </dgm:pt>
    <dgm:pt modelId="{59D36404-0D28-4CA9-932A-89C8E80071A7}" type="pres">
      <dgm:prSet presAssocID="{5AA8497C-2958-4BF5-A2AE-20A710984769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FD84D-E860-49B0-A9C4-3E9BEB692315}" type="pres">
      <dgm:prSet presAssocID="{3832D063-E845-4A95-A88E-482F2131EED1}" presName="circle1" presStyleLbl="lnNode1" presStyleIdx="0" presStyleCnt="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04C2127-4BA8-4DD6-8D85-BD888176C3F2}" type="pres">
      <dgm:prSet presAssocID="{3832D063-E845-4A95-A88E-482F2131EED1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6A3BA-E755-456E-8D1C-0732D40D866D}" type="pres">
      <dgm:prSet presAssocID="{3832D063-E845-4A95-A88E-482F2131EED1}" presName="line1" presStyleLbl="callout" presStyleIdx="0" presStyleCnt="8"/>
      <dgm:spPr/>
      <dgm:t>
        <a:bodyPr/>
        <a:lstStyle/>
        <a:p>
          <a:endParaRPr lang="en-US"/>
        </a:p>
      </dgm:t>
    </dgm:pt>
    <dgm:pt modelId="{E6AAC2F0-DE0B-4493-8DFF-D2B3C61FA379}" type="pres">
      <dgm:prSet presAssocID="{3832D063-E845-4A95-A88E-482F2131EED1}" presName="d1" presStyleLbl="callout" presStyleIdx="1" presStyleCnt="8"/>
      <dgm:spPr/>
      <dgm:t>
        <a:bodyPr/>
        <a:lstStyle/>
        <a:p>
          <a:endParaRPr lang="en-US"/>
        </a:p>
      </dgm:t>
    </dgm:pt>
    <dgm:pt modelId="{F19C4439-BAF6-478F-BBE9-40E2870B4EFB}" type="pres">
      <dgm:prSet presAssocID="{FAB6FCE7-7864-40BF-9D49-07F76D9388D2}" presName="circle2" presStyleLbl="lnNode1" presStyleIdx="1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8970B25-DBC3-48C3-85BC-E6CE700D2B34}" type="pres">
      <dgm:prSet presAssocID="{FAB6FCE7-7864-40BF-9D49-07F76D9388D2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C094C-4EC9-40E3-A20D-DA0F3551C718}" type="pres">
      <dgm:prSet presAssocID="{FAB6FCE7-7864-40BF-9D49-07F76D9388D2}" presName="line2" presStyleLbl="callout" presStyleIdx="2" presStyleCnt="8"/>
      <dgm:spPr/>
      <dgm:t>
        <a:bodyPr/>
        <a:lstStyle/>
        <a:p>
          <a:endParaRPr lang="en-US"/>
        </a:p>
      </dgm:t>
    </dgm:pt>
    <dgm:pt modelId="{75FABB32-CC09-443A-AFD7-D073085CBE07}" type="pres">
      <dgm:prSet presAssocID="{FAB6FCE7-7864-40BF-9D49-07F76D9388D2}" presName="d2" presStyleLbl="callout" presStyleIdx="3" presStyleCnt="8"/>
      <dgm:spPr/>
      <dgm:t>
        <a:bodyPr/>
        <a:lstStyle/>
        <a:p>
          <a:endParaRPr lang="en-US"/>
        </a:p>
      </dgm:t>
    </dgm:pt>
    <dgm:pt modelId="{43160121-E2BF-4908-B303-EBD570FD0205}" type="pres">
      <dgm:prSet presAssocID="{FA2CEC9B-EE0A-47F0-B71E-A4F7516A5D83}" presName="circle3" presStyleLbl="lnNode1" presStyleIdx="2" presStyleCnt="4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4091A85-C868-48DF-8004-F2667E326DD7}" type="pres">
      <dgm:prSet presAssocID="{FA2CEC9B-EE0A-47F0-B71E-A4F7516A5D83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9958F-68DC-49EC-A113-F7B7262BE663}" type="pres">
      <dgm:prSet presAssocID="{FA2CEC9B-EE0A-47F0-B71E-A4F7516A5D83}" presName="line3" presStyleLbl="callout" presStyleIdx="4" presStyleCnt="8"/>
      <dgm:spPr/>
      <dgm:t>
        <a:bodyPr/>
        <a:lstStyle/>
        <a:p>
          <a:endParaRPr lang="en-US"/>
        </a:p>
      </dgm:t>
    </dgm:pt>
    <dgm:pt modelId="{3D86EF89-13D7-4B3D-B6CF-AC298BBFD437}" type="pres">
      <dgm:prSet presAssocID="{FA2CEC9B-EE0A-47F0-B71E-A4F7516A5D83}" presName="d3" presStyleLbl="callout" presStyleIdx="5" presStyleCnt="8"/>
      <dgm:spPr/>
      <dgm:t>
        <a:bodyPr/>
        <a:lstStyle/>
        <a:p>
          <a:endParaRPr lang="en-US"/>
        </a:p>
      </dgm:t>
    </dgm:pt>
    <dgm:pt modelId="{00DB6212-B792-40F7-8D68-B72D3A18C03C}" type="pres">
      <dgm:prSet presAssocID="{68095F41-ABAD-4016-8DAF-2FF356B3C7FB}" presName="circle4" presStyleLbl="lnNode1" presStyleIdx="3" presStyleCnt="4" custScaleX="117483" custScaleY="11795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22EED19-6207-49ED-A0FD-FCB5937311D9}" type="pres">
      <dgm:prSet presAssocID="{68095F41-ABAD-4016-8DAF-2FF356B3C7FB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6F8FD-200B-41B6-B507-8BCA6EA2EA19}" type="pres">
      <dgm:prSet presAssocID="{68095F41-ABAD-4016-8DAF-2FF356B3C7FB}" presName="line4" presStyleLbl="callout" presStyleIdx="6" presStyleCnt="8"/>
      <dgm:spPr/>
      <dgm:t>
        <a:bodyPr/>
        <a:lstStyle/>
        <a:p>
          <a:endParaRPr lang="en-US"/>
        </a:p>
      </dgm:t>
    </dgm:pt>
    <dgm:pt modelId="{5A337514-069A-471F-BF05-21DE60AA2037}" type="pres">
      <dgm:prSet presAssocID="{68095F41-ABAD-4016-8DAF-2FF356B3C7FB}" presName="d4" presStyleLbl="callout" presStyleIdx="7" presStyleCnt="8"/>
      <dgm:spPr/>
      <dgm:t>
        <a:bodyPr/>
        <a:lstStyle/>
        <a:p>
          <a:endParaRPr lang="en-US"/>
        </a:p>
      </dgm:t>
    </dgm:pt>
  </dgm:ptLst>
  <dgm:cxnLst>
    <dgm:cxn modelId="{7C7981D7-0350-4544-BF29-6093AB6F1B8B}" type="presOf" srcId="{FA2CEC9B-EE0A-47F0-B71E-A4F7516A5D83}" destId="{B4091A85-C868-48DF-8004-F2667E326DD7}" srcOrd="0" destOrd="0" presId="urn:microsoft.com/office/officeart/2005/8/layout/target1"/>
    <dgm:cxn modelId="{93068763-D9E4-C244-872C-3A8AC7A33DF0}" type="presOf" srcId="{5AA8497C-2958-4BF5-A2AE-20A710984769}" destId="{59D36404-0D28-4CA9-932A-89C8E80071A7}" srcOrd="0" destOrd="0" presId="urn:microsoft.com/office/officeart/2005/8/layout/target1"/>
    <dgm:cxn modelId="{87F4D446-4A3B-774B-997C-F213606525A5}" type="presOf" srcId="{68095F41-ABAD-4016-8DAF-2FF356B3C7FB}" destId="{422EED19-6207-49ED-A0FD-FCB5937311D9}" srcOrd="0" destOrd="0" presId="urn:microsoft.com/office/officeart/2005/8/layout/target1"/>
    <dgm:cxn modelId="{BCF55E05-3F99-B54E-A83F-6FA996C128B2}" type="presOf" srcId="{FAB6FCE7-7864-40BF-9D49-07F76D9388D2}" destId="{18970B25-DBC3-48C3-85BC-E6CE700D2B34}" srcOrd="0" destOrd="0" presId="urn:microsoft.com/office/officeart/2005/8/layout/target1"/>
    <dgm:cxn modelId="{F62EBC79-DBB5-4D5C-A0DB-3253D1C3D687}" srcId="{5AA8497C-2958-4BF5-A2AE-20A710984769}" destId="{FAB6FCE7-7864-40BF-9D49-07F76D9388D2}" srcOrd="1" destOrd="0" parTransId="{6932D1BB-0D0C-4578-BB55-D0F0776A3420}" sibTransId="{006EB1AF-5430-4635-9178-0CFED4FC6DFF}"/>
    <dgm:cxn modelId="{1086AD8A-445B-014F-BC10-09A6028F7244}" type="presOf" srcId="{3832D063-E845-4A95-A88E-482F2131EED1}" destId="{304C2127-4BA8-4DD6-8D85-BD888176C3F2}" srcOrd="0" destOrd="0" presId="urn:microsoft.com/office/officeart/2005/8/layout/target1"/>
    <dgm:cxn modelId="{E90A85BA-8A01-45E9-943C-A4FA8764FC19}" srcId="{5AA8497C-2958-4BF5-A2AE-20A710984769}" destId="{68095F41-ABAD-4016-8DAF-2FF356B3C7FB}" srcOrd="3" destOrd="0" parTransId="{16E4D11D-510E-4689-9432-3130999AF0D7}" sibTransId="{515C643D-1FB6-4459-B281-429C3FD340E7}"/>
    <dgm:cxn modelId="{0CBBE38F-26ED-4D03-A181-2C576BCA896A}" srcId="{5AA8497C-2958-4BF5-A2AE-20A710984769}" destId="{3832D063-E845-4A95-A88E-482F2131EED1}" srcOrd="0" destOrd="0" parTransId="{0BBCB8AE-822A-4B99-8607-0290A04974CE}" sibTransId="{4E08B9D6-2DBC-4AF1-A833-8A646A772A7C}"/>
    <dgm:cxn modelId="{722F26EE-FDF5-4B70-8ED1-4BCD2A731BC7}" srcId="{5AA8497C-2958-4BF5-A2AE-20A710984769}" destId="{FA2CEC9B-EE0A-47F0-B71E-A4F7516A5D83}" srcOrd="2" destOrd="0" parTransId="{C2133C9B-03C9-4B97-BE97-27E66F581773}" sibTransId="{6514CEA7-97BE-44D6-A8B6-7AF50F37203E}"/>
    <dgm:cxn modelId="{D7772F8E-A93A-044A-90C8-4A238F30AA43}" type="presParOf" srcId="{59D36404-0D28-4CA9-932A-89C8E80071A7}" destId="{D8BFD84D-E860-49B0-A9C4-3E9BEB692315}" srcOrd="0" destOrd="0" presId="urn:microsoft.com/office/officeart/2005/8/layout/target1"/>
    <dgm:cxn modelId="{746D49FA-7C96-5641-B764-A295482F11CF}" type="presParOf" srcId="{59D36404-0D28-4CA9-932A-89C8E80071A7}" destId="{304C2127-4BA8-4DD6-8D85-BD888176C3F2}" srcOrd="1" destOrd="0" presId="urn:microsoft.com/office/officeart/2005/8/layout/target1"/>
    <dgm:cxn modelId="{2D943A42-49F3-D245-B59D-B6FBE64F9787}" type="presParOf" srcId="{59D36404-0D28-4CA9-932A-89C8E80071A7}" destId="{26E6A3BA-E755-456E-8D1C-0732D40D866D}" srcOrd="2" destOrd="0" presId="urn:microsoft.com/office/officeart/2005/8/layout/target1"/>
    <dgm:cxn modelId="{A79D1EF3-D32B-FB4C-B9EA-1C9F3F7D5D0A}" type="presParOf" srcId="{59D36404-0D28-4CA9-932A-89C8E80071A7}" destId="{E6AAC2F0-DE0B-4493-8DFF-D2B3C61FA379}" srcOrd="3" destOrd="0" presId="urn:microsoft.com/office/officeart/2005/8/layout/target1"/>
    <dgm:cxn modelId="{CA6D53E7-CB74-A74E-9249-F42997C0C527}" type="presParOf" srcId="{59D36404-0D28-4CA9-932A-89C8E80071A7}" destId="{F19C4439-BAF6-478F-BBE9-40E2870B4EFB}" srcOrd="4" destOrd="0" presId="urn:microsoft.com/office/officeart/2005/8/layout/target1"/>
    <dgm:cxn modelId="{3E1F22C5-7FBC-644C-A704-EAD7CA86EFCE}" type="presParOf" srcId="{59D36404-0D28-4CA9-932A-89C8E80071A7}" destId="{18970B25-DBC3-48C3-85BC-E6CE700D2B34}" srcOrd="5" destOrd="0" presId="urn:microsoft.com/office/officeart/2005/8/layout/target1"/>
    <dgm:cxn modelId="{AA9A5FB8-8CE5-944A-B8CD-E4C7A28B3F09}" type="presParOf" srcId="{59D36404-0D28-4CA9-932A-89C8E80071A7}" destId="{FA6C094C-4EC9-40E3-A20D-DA0F3551C718}" srcOrd="6" destOrd="0" presId="urn:microsoft.com/office/officeart/2005/8/layout/target1"/>
    <dgm:cxn modelId="{94E05018-116C-8847-AE58-60487ADD8937}" type="presParOf" srcId="{59D36404-0D28-4CA9-932A-89C8E80071A7}" destId="{75FABB32-CC09-443A-AFD7-D073085CBE07}" srcOrd="7" destOrd="0" presId="urn:microsoft.com/office/officeart/2005/8/layout/target1"/>
    <dgm:cxn modelId="{069E73C0-D6AD-8043-8956-CBB690832F4C}" type="presParOf" srcId="{59D36404-0D28-4CA9-932A-89C8E80071A7}" destId="{43160121-E2BF-4908-B303-EBD570FD0205}" srcOrd="8" destOrd="0" presId="urn:microsoft.com/office/officeart/2005/8/layout/target1"/>
    <dgm:cxn modelId="{BFBA5B51-1702-3943-9FA4-0B0BC1732075}" type="presParOf" srcId="{59D36404-0D28-4CA9-932A-89C8E80071A7}" destId="{B4091A85-C868-48DF-8004-F2667E326DD7}" srcOrd="9" destOrd="0" presId="urn:microsoft.com/office/officeart/2005/8/layout/target1"/>
    <dgm:cxn modelId="{9A497716-60E2-644B-8B05-FBAC1AFF5D3C}" type="presParOf" srcId="{59D36404-0D28-4CA9-932A-89C8E80071A7}" destId="{8249958F-68DC-49EC-A113-F7B7262BE663}" srcOrd="10" destOrd="0" presId="urn:microsoft.com/office/officeart/2005/8/layout/target1"/>
    <dgm:cxn modelId="{87BFD2F7-8B64-3B4F-A985-B2D742F7AE03}" type="presParOf" srcId="{59D36404-0D28-4CA9-932A-89C8E80071A7}" destId="{3D86EF89-13D7-4B3D-B6CF-AC298BBFD437}" srcOrd="11" destOrd="0" presId="urn:microsoft.com/office/officeart/2005/8/layout/target1"/>
    <dgm:cxn modelId="{AC4A0CF8-E060-9B47-BE83-C7C6DF6C1188}" type="presParOf" srcId="{59D36404-0D28-4CA9-932A-89C8E80071A7}" destId="{00DB6212-B792-40F7-8D68-B72D3A18C03C}" srcOrd="12" destOrd="0" presId="urn:microsoft.com/office/officeart/2005/8/layout/target1"/>
    <dgm:cxn modelId="{10DEB868-D945-204B-87ED-42BE02FA5B12}" type="presParOf" srcId="{59D36404-0D28-4CA9-932A-89C8E80071A7}" destId="{422EED19-6207-49ED-A0FD-FCB5937311D9}" srcOrd="13" destOrd="0" presId="urn:microsoft.com/office/officeart/2005/8/layout/target1"/>
    <dgm:cxn modelId="{C8C20FE1-1863-F049-A3A3-CB691ACAD0D8}" type="presParOf" srcId="{59D36404-0D28-4CA9-932A-89C8E80071A7}" destId="{FB96F8FD-200B-41B6-B507-8BCA6EA2EA19}" srcOrd="14" destOrd="0" presId="urn:microsoft.com/office/officeart/2005/8/layout/target1"/>
    <dgm:cxn modelId="{B48CEB56-5337-854E-9E22-F7B01E7F4E5F}" type="presParOf" srcId="{59D36404-0D28-4CA9-932A-89C8E80071A7}" destId="{5A337514-069A-471F-BF05-21DE60AA2037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6212-B792-40F7-8D68-B72D3A18C03C}">
      <dsp:nvSpPr>
        <dsp:cNvPr id="0" name=""/>
        <dsp:cNvSpPr/>
      </dsp:nvSpPr>
      <dsp:spPr>
        <a:xfrm>
          <a:off x="522015" y="572282"/>
          <a:ext cx="3383654" cy="3397132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3160121-E2BF-4908-B303-EBD570FD0205}">
      <dsp:nvSpPr>
        <dsp:cNvPr id="0" name=""/>
        <dsp:cNvSpPr/>
      </dsp:nvSpPr>
      <dsp:spPr>
        <a:xfrm>
          <a:off x="1185398" y="1242405"/>
          <a:ext cx="2056887" cy="2056887"/>
        </a:xfrm>
        <a:prstGeom prst="ellipse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19C4439-BAF6-478F-BBE9-40E2870B4EFB}">
      <dsp:nvSpPr>
        <dsp:cNvPr id="0" name=""/>
        <dsp:cNvSpPr/>
      </dsp:nvSpPr>
      <dsp:spPr>
        <a:xfrm>
          <a:off x="1596776" y="1653782"/>
          <a:ext cx="1234132" cy="1234132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8BFD84D-E860-49B0-A9C4-3E9BEB692315}">
      <dsp:nvSpPr>
        <dsp:cNvPr id="0" name=""/>
        <dsp:cNvSpPr/>
      </dsp:nvSpPr>
      <dsp:spPr>
        <a:xfrm>
          <a:off x="2008153" y="2065160"/>
          <a:ext cx="411377" cy="411377"/>
        </a:xfrm>
        <a:prstGeom prst="ellipse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04C2127-4BA8-4DD6-8D85-BD888176C3F2}">
      <dsp:nvSpPr>
        <dsp:cNvPr id="0" name=""/>
        <dsp:cNvSpPr/>
      </dsp:nvSpPr>
      <dsp:spPr>
        <a:xfrm>
          <a:off x="4133923" y="-129252"/>
          <a:ext cx="1440061" cy="68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706C74"/>
              </a:solidFill>
            </a:rPr>
            <a:t>Tripal Core (API)</a:t>
          </a:r>
          <a:endParaRPr lang="en-US" sz="1400" kern="1200" dirty="0">
            <a:solidFill>
              <a:srgbClr val="706C74"/>
            </a:solidFill>
          </a:endParaRPr>
        </a:p>
      </dsp:txBody>
      <dsp:txXfrm>
        <a:off x="4133923" y="-129252"/>
        <a:ext cx="1440061" cy="688829"/>
      </dsp:txXfrm>
    </dsp:sp>
    <dsp:sp modelId="{26E6A3BA-E755-456E-8D1C-0732D40D866D}">
      <dsp:nvSpPr>
        <dsp:cNvPr id="0" name=""/>
        <dsp:cNvSpPr/>
      </dsp:nvSpPr>
      <dsp:spPr>
        <a:xfrm>
          <a:off x="3773908" y="215161"/>
          <a:ext cx="3600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AC2F0-DE0B-4493-8DFF-D2B3C61FA379}">
      <dsp:nvSpPr>
        <dsp:cNvPr id="0" name=""/>
        <dsp:cNvSpPr/>
      </dsp:nvSpPr>
      <dsp:spPr>
        <a:xfrm rot="5400000">
          <a:off x="1964231" y="441971"/>
          <a:ext cx="2035286" cy="158406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70B25-DBC3-48C3-85BC-E6CE700D2B34}">
      <dsp:nvSpPr>
        <dsp:cNvPr id="0" name=""/>
        <dsp:cNvSpPr/>
      </dsp:nvSpPr>
      <dsp:spPr>
        <a:xfrm>
          <a:off x="4133923" y="559576"/>
          <a:ext cx="1440061" cy="68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Tripal Chado Modules</a:t>
          </a:r>
          <a:endParaRPr lang="en-US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133923" y="559576"/>
        <a:ext cx="1440061" cy="688829"/>
      </dsp:txXfrm>
    </dsp:sp>
    <dsp:sp modelId="{FA6C094C-4EC9-40E3-A20D-DA0F3551C718}">
      <dsp:nvSpPr>
        <dsp:cNvPr id="0" name=""/>
        <dsp:cNvSpPr/>
      </dsp:nvSpPr>
      <dsp:spPr>
        <a:xfrm>
          <a:off x="3773908" y="903991"/>
          <a:ext cx="3600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BB32-CC09-443A-AFD7-D073085CBE07}">
      <dsp:nvSpPr>
        <dsp:cNvPr id="0" name=""/>
        <dsp:cNvSpPr/>
      </dsp:nvSpPr>
      <dsp:spPr>
        <a:xfrm rot="5400000">
          <a:off x="2316566" y="1119520"/>
          <a:ext cx="1671430" cy="1240852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91A85-C868-48DF-8004-F2667E326DD7}">
      <dsp:nvSpPr>
        <dsp:cNvPr id="0" name=""/>
        <dsp:cNvSpPr/>
      </dsp:nvSpPr>
      <dsp:spPr>
        <a:xfrm>
          <a:off x="4133923" y="1248405"/>
          <a:ext cx="1440061" cy="68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Extension Modules </a:t>
          </a:r>
          <a:br>
            <a:rPr lang="en-US" sz="1400" b="1" kern="1200" dirty="0" smtClean="0">
              <a:solidFill>
                <a:schemeClr val="tx1"/>
              </a:solidFill>
            </a:rPr>
          </a:br>
          <a:r>
            <a:rPr lang="en-US" sz="1400" b="1" kern="1200" dirty="0" smtClean="0">
              <a:solidFill>
                <a:schemeClr val="tx1"/>
              </a:solidFill>
            </a:rPr>
            <a:t>(e.g. Analyses)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133923" y="1248405"/>
        <a:ext cx="1440061" cy="688829"/>
      </dsp:txXfrm>
    </dsp:sp>
    <dsp:sp modelId="{8249958F-68DC-49EC-A113-F7B7262BE663}">
      <dsp:nvSpPr>
        <dsp:cNvPr id="0" name=""/>
        <dsp:cNvSpPr/>
      </dsp:nvSpPr>
      <dsp:spPr>
        <a:xfrm>
          <a:off x="3773908" y="1592820"/>
          <a:ext cx="3600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6EF89-13D7-4B3D-B6CF-AC298BBFD437}">
      <dsp:nvSpPr>
        <dsp:cNvPr id="0" name=""/>
        <dsp:cNvSpPr/>
      </dsp:nvSpPr>
      <dsp:spPr>
        <a:xfrm rot="5400000">
          <a:off x="2657621" y="1750987"/>
          <a:ext cx="1274934" cy="95764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D19-6207-49ED-A0FD-FCB5937311D9}">
      <dsp:nvSpPr>
        <dsp:cNvPr id="0" name=""/>
        <dsp:cNvSpPr/>
      </dsp:nvSpPr>
      <dsp:spPr>
        <a:xfrm>
          <a:off x="4133923" y="1937235"/>
          <a:ext cx="1440061" cy="68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1"/>
              </a:solidFill>
            </a:rPr>
            <a:t>Applications</a:t>
          </a:r>
          <a:endParaRPr lang="en-US" sz="1400" b="1" kern="1200" dirty="0">
            <a:solidFill>
              <a:schemeClr val="accent1"/>
            </a:solidFill>
          </a:endParaRPr>
        </a:p>
      </dsp:txBody>
      <dsp:txXfrm>
        <a:off x="4133923" y="1937235"/>
        <a:ext cx="1440061" cy="688829"/>
      </dsp:txXfrm>
    </dsp:sp>
    <dsp:sp modelId="{FB96F8FD-200B-41B6-B507-8BCA6EA2EA19}">
      <dsp:nvSpPr>
        <dsp:cNvPr id="0" name=""/>
        <dsp:cNvSpPr/>
      </dsp:nvSpPr>
      <dsp:spPr>
        <a:xfrm>
          <a:off x="3773908" y="2281649"/>
          <a:ext cx="3600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37514-069A-471F-BF05-21DE60AA2037}">
      <dsp:nvSpPr>
        <dsp:cNvPr id="0" name=""/>
        <dsp:cNvSpPr/>
      </dsp:nvSpPr>
      <dsp:spPr>
        <a:xfrm rot="5400000">
          <a:off x="2999491" y="2384950"/>
          <a:ext cx="876325" cy="66914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BE3CA-00F0-CA4D-B9E9-6AE335B68D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5C791-76BF-1F4F-9864-07DDFFF00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Lower IT Costs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Upload data into chado completely through the web-interface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5C791-76BF-1F4F-9864-07DDFFF00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Reduce development time, costs and IT resources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non-technical site administrator can add content without knowing PHP, HTML, JavaScript.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5C791-76BF-1F4F-9864-07DDFFF00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9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4683-E1D1-C54C-ACD3-1C1EFD690AE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C1CB-58AE-5643-951B-96DFCE0A9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arinegenomics.org" TargetMode="External"/><Relationship Id="rId12" Type="http://schemas.openxmlformats.org/officeDocument/2006/relationships/hyperlink" Target="http://banana-genome.cirad.fr/" TargetMode="Externa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nowpulse2.usask.ca/portal" TargetMode="External"/><Relationship Id="rId3" Type="http://schemas.openxmlformats.org/officeDocument/2006/relationships/hyperlink" Target="http://www.rosaceae.org" TargetMode="External"/><Relationship Id="rId4" Type="http://schemas.openxmlformats.org/officeDocument/2006/relationships/hyperlink" Target="http://www.fagaceae.org/" TargetMode="External"/><Relationship Id="rId5" Type="http://schemas.openxmlformats.org/officeDocument/2006/relationships/hyperlink" Target="http://www.cottongen.org/" TargetMode="External"/><Relationship Id="rId6" Type="http://schemas.openxmlformats.org/officeDocument/2006/relationships/hyperlink" Target="http://www.cacaogenomedb.org" TargetMode="External"/><Relationship Id="rId7" Type="http://schemas.openxmlformats.org/officeDocument/2006/relationships/hyperlink" Target="http://www.hardwoodgenomics.org/" TargetMode="External"/><Relationship Id="rId8" Type="http://schemas.openxmlformats.org/officeDocument/2006/relationships/hyperlink" Target="http://www.gabcsfl.org" TargetMode="External"/><Relationship Id="rId9" Type="http://schemas.openxmlformats.org/officeDocument/2006/relationships/hyperlink" Target="http://www.citrusgenomedb.org/" TargetMode="External"/><Relationship Id="rId10" Type="http://schemas.openxmlformats.org/officeDocument/2006/relationships/hyperlink" Target="http://www.vaccinium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mod.org/wiki/Tripal_Tutorial_(v1.0)" TargetMode="External"/><Relationship Id="rId4" Type="http://schemas.openxmlformats.org/officeDocument/2006/relationships/hyperlink" Target="https://lists.sourceforge.net/lists/listinfo/gmod-tripal" TargetMode="External"/><Relationship Id="rId5" Type="http://schemas.openxmlformats.org/officeDocument/2006/relationships/hyperlink" Target="http://tripal.sourceforge.net/docs/tripal-0.6x-0.3b/index.html" TargetMode="External"/><Relationship Id="rId6" Type="http://schemas.openxmlformats.org/officeDocument/2006/relationships/hyperlink" Target="http://gmod.org/wiki/Tripal_Developer's_Handbook" TargetMode="Externa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pal.sourceforge.ne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mod.org/wiki/Tripal_Tutorial_(v1.0)" TargetMode="External"/><Relationship Id="rId4" Type="http://schemas.openxmlformats.org/officeDocument/2006/relationships/hyperlink" Target="https://lists.sourceforge.net/lists/listinfo/gmod-tripal" TargetMode="External"/><Relationship Id="rId5" Type="http://schemas.openxmlformats.org/officeDocument/2006/relationships/hyperlink" Target="http://tripal.sourceforge.net/docs/tripal-0.6x-0.3b/index.html" TargetMode="External"/><Relationship Id="rId6" Type="http://schemas.openxmlformats.org/officeDocument/2006/relationships/hyperlink" Target="http://gmod.org/wiki/Tripal_Developer's_Handbook" TargetMode="Externa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pal.sourceforge.net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mod.org/wiki/Tripal_Tutorial_(v1.0)" TargetMode="External"/><Relationship Id="rId4" Type="http://schemas.openxmlformats.org/officeDocument/2006/relationships/hyperlink" Target="https://lists.sourceforge.net/lists/listinfo/gmod-tripal" TargetMode="External"/><Relationship Id="rId5" Type="http://schemas.openxmlformats.org/officeDocument/2006/relationships/hyperlink" Target="http://tripal.sourceforge.net/docs/tripal-0.6x-0.3b/index.html" TargetMode="External"/><Relationship Id="rId6" Type="http://schemas.openxmlformats.org/officeDocument/2006/relationships/hyperlink" Target="http://gmod.org/wiki/Tripal_Developer's_Handbook" TargetMode="Externa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pal.sourceforge.net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mod.org/wiki/Tripal_Tutorial_(v1.0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80" y="1236683"/>
            <a:ext cx="6922239" cy="2359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3397" y="5365889"/>
            <a:ext cx="2535766" cy="57098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13286" y="4760083"/>
            <a:ext cx="3213100" cy="6058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1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Lacey-Anne Sanderson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22221"/>
              </a:solidFill>
              <a:effectLst>
                <a:outerShdw blurRad="50800" dist="127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86386" y="5196995"/>
            <a:ext cx="3240000" cy="0"/>
          </a:xfrm>
          <a:prstGeom prst="line">
            <a:avLst/>
          </a:prstGeom>
          <a:ln>
            <a:solidFill>
              <a:srgbClr val="2222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68928" y="3247572"/>
            <a:ext cx="5712179" cy="1083615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5B5B59"/>
                </a:solidFill>
              </a:rPr>
              <a:t>A </a:t>
            </a:r>
            <a:r>
              <a:rPr lang="en-US" sz="2800" b="1" i="1" dirty="0">
                <a:solidFill>
                  <a:srgbClr val="5B5B59"/>
                </a:solidFill>
              </a:rPr>
              <a:t>Toolkit for Construction of </a:t>
            </a:r>
            <a:endParaRPr lang="en-US" sz="2800" b="1" i="1" dirty="0" smtClean="0">
              <a:solidFill>
                <a:srgbClr val="5B5B59"/>
              </a:solidFill>
            </a:endParaRPr>
          </a:p>
          <a:p>
            <a:r>
              <a:rPr lang="en-US" sz="2800" b="1" i="1" dirty="0" smtClean="0">
                <a:solidFill>
                  <a:srgbClr val="5B5B59"/>
                </a:solidFill>
              </a:rPr>
              <a:t>Genomic </a:t>
            </a:r>
            <a:r>
              <a:rPr lang="en-US" sz="2800" b="1" i="1" dirty="0">
                <a:solidFill>
                  <a:schemeClr val="tx2"/>
                </a:solidFill>
              </a:rPr>
              <a:t>and</a:t>
            </a:r>
            <a:r>
              <a:rPr lang="en-US" sz="2800" b="1" i="1" dirty="0">
                <a:solidFill>
                  <a:srgbClr val="5B5B59"/>
                </a:solidFill>
              </a:rPr>
              <a:t> Genetic </a:t>
            </a:r>
            <a:r>
              <a:rPr lang="en-US" sz="2800" b="1" i="1" dirty="0" smtClean="0">
                <a:solidFill>
                  <a:srgbClr val="5B5B59"/>
                </a:solidFill>
              </a:rPr>
              <a:t>Websites</a:t>
            </a:r>
            <a:endParaRPr lang="en-US" sz="2800" i="1" dirty="0">
              <a:solidFill>
                <a:srgbClr val="5B5B5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Tripal creates pages for Organisms, Features, Stocks,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Individual Pages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4000" t="7565" r="35000" b="7329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523629" y="44723"/>
            <a:ext cx="4881196" cy="6722357"/>
            <a:chOff x="4134556" y="0"/>
            <a:chExt cx="4881196" cy="67223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r="575"/>
            <a:stretch/>
          </p:blipFill>
          <p:spPr>
            <a:xfrm>
              <a:off x="4134556" y="0"/>
              <a:ext cx="4881196" cy="3759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575"/>
            <a:stretch/>
          </p:blipFill>
          <p:spPr>
            <a:xfrm>
              <a:off x="4134556" y="3745633"/>
              <a:ext cx="4881196" cy="2976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000" t="6619" r="33000" b="19622"/>
          <a:stretch>
            <a:fillRect/>
          </a:stretch>
        </p:blipFill>
        <p:spPr bwMode="auto">
          <a:xfrm>
            <a:off x="3051705" y="402490"/>
            <a:ext cx="53340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99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Individual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Tripal creates pages for Organisms, Features, Stocks, etc.</a:t>
            </a:r>
          </a:p>
          <a:p>
            <a:r>
              <a:rPr lang="en-US" dirty="0" smtClean="0"/>
              <a:t>Indicate which Types or Organisms Pages should be created for in Sync Settings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1" y="1715180"/>
            <a:ext cx="8306491" cy="40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01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Data Listings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Integration with Drupal Views allows for creating custom listings through the web interface</a:t>
            </a:r>
          </a:p>
          <a:p>
            <a:r>
              <a:rPr lang="en-US" dirty="0" smtClean="0"/>
              <a:t>Expose filters to the user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0"/>
            <a:ext cx="68118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23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Can be customized through the web interface</a:t>
            </a:r>
          </a:p>
          <a:p>
            <a:r>
              <a:rPr lang="en-US" dirty="0" smtClean="0"/>
              <a:t>Results listed as either a table or grid</a:t>
            </a:r>
          </a:p>
          <a:p>
            <a:r>
              <a:rPr lang="en-US" dirty="0" smtClean="0"/>
              <a:t>Advanced search capabilities as well as simple keyword searching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240"/>
            <a:ext cx="7594600" cy="3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1516743"/>
            <a:ext cx="7531100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33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Drupal/Tripal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>
            <a:normAutofit/>
          </a:bodyPr>
          <a:lstStyle/>
          <a:p>
            <a:r>
              <a:rPr lang="en-US" dirty="0" smtClean="0"/>
              <a:t>Drupal Views: User Interface to create Database Queries without knowledge of SQL</a:t>
            </a:r>
          </a:p>
          <a:p>
            <a:pPr lvl="1"/>
            <a:r>
              <a:rPr lang="en-US" dirty="0" smtClean="0"/>
              <a:t>Flexibility to create Tables, Grids, Lists, etc.</a:t>
            </a:r>
          </a:p>
          <a:p>
            <a:pPr lvl="1"/>
            <a:r>
              <a:rPr lang="en-US" dirty="0" smtClean="0"/>
              <a:t>Handles Joins and Aggregation (Views 3)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90000"/>
                  </a:schemeClr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955"/>
            <a:ext cx="9144000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5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Drupal/Tripal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>
            <a:normAutofit/>
          </a:bodyPr>
          <a:lstStyle/>
          <a:p>
            <a:r>
              <a:rPr lang="en-US" dirty="0" smtClean="0"/>
              <a:t>Drupal Views: User Interface to create Database Queries without knowledge of SQL</a:t>
            </a:r>
          </a:p>
          <a:p>
            <a:r>
              <a:rPr lang="en-US" dirty="0" smtClean="0"/>
              <a:t>Tripal Views: Integration of all of chado with Drupal Views</a:t>
            </a:r>
          </a:p>
          <a:p>
            <a:pPr lvl="1"/>
            <a:r>
              <a:rPr lang="en-US" dirty="0" smtClean="0"/>
              <a:t>Abstracted such that nothing is hardcoded and definitions can be edited through the UI</a:t>
            </a:r>
          </a:p>
          <a:p>
            <a:pPr lvl="1"/>
            <a:r>
              <a:rPr lang="en-US" dirty="0" smtClean="0"/>
              <a:t>Is extended to custom chado tables and materialized views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90000"/>
                  </a:schemeClr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Drupal/Tripal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>
            <a:normAutofit/>
          </a:bodyPr>
          <a:lstStyle/>
          <a:p>
            <a:r>
              <a:rPr lang="en-US" dirty="0" smtClean="0"/>
              <a:t>Drupal Views: User Interface to create Database Queries without knowledge of SQL</a:t>
            </a:r>
          </a:p>
          <a:p>
            <a:r>
              <a:rPr lang="en-US" dirty="0" smtClean="0"/>
              <a:t>Tripal Views: Integration of all of chado with Drupal Views</a:t>
            </a:r>
          </a:p>
          <a:p>
            <a:pPr lvl="1"/>
            <a:r>
              <a:rPr lang="en-US" dirty="0" smtClean="0"/>
              <a:t>Abstracted such that nothing is hardcoded and definitions can be edited through the UI</a:t>
            </a:r>
          </a:p>
          <a:p>
            <a:pPr lvl="1"/>
            <a:r>
              <a:rPr lang="en-US" dirty="0" smtClean="0"/>
              <a:t>Is extended to custom chado tables and materialized views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90000"/>
                  </a:schemeClr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18" y="1600200"/>
            <a:ext cx="8689654" cy="429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04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Loading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Loaders provided for common data types</a:t>
            </a:r>
          </a:p>
          <a:p>
            <a:pPr lvl="1"/>
            <a:r>
              <a:rPr lang="en-US" dirty="0" smtClean="0"/>
              <a:t>GFF3, FASTA, OBO</a:t>
            </a:r>
          </a:p>
          <a:p>
            <a:r>
              <a:rPr lang="en-US" dirty="0" smtClean="0"/>
              <a:t>Specification of loading job is done through well described forms with advanced options availabl</a:t>
            </a:r>
            <a:r>
              <a:rPr lang="en-US" dirty="0"/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Loading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Loaders provided for common data types</a:t>
            </a:r>
          </a:p>
          <a:p>
            <a:pPr lvl="1"/>
            <a:r>
              <a:rPr lang="en-US" dirty="0" smtClean="0"/>
              <a:t>GFF3, FASTA, OBO</a:t>
            </a:r>
          </a:p>
          <a:p>
            <a:r>
              <a:rPr lang="en-US" dirty="0" smtClean="0"/>
              <a:t>Specification of loading job is done through well described forms with advanced options availabl</a:t>
            </a:r>
            <a:r>
              <a:rPr lang="en-US" dirty="0"/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22936"/>
            <a:ext cx="9144000" cy="6395411"/>
            <a:chOff x="0" y="222936"/>
            <a:chExt cx="9144000" cy="63954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2936"/>
              <a:ext cx="9144000" cy="4428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51219"/>
              <a:ext cx="9144000" cy="1967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5900"/>
            <a:ext cx="9144000" cy="387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Loading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Generic Bulk Loader allows for custom loading of any tab-delimited file into any set of tables in Chado</a:t>
            </a:r>
          </a:p>
          <a:p>
            <a:pPr lvl="1"/>
            <a:r>
              <a:rPr lang="en-US" dirty="0" smtClean="0"/>
              <a:t>Create a template specifying a mapping between your file and chado</a:t>
            </a:r>
          </a:p>
          <a:p>
            <a:pPr lvl="1"/>
            <a:r>
              <a:rPr lang="en-US" dirty="0" smtClean="0"/>
              <a:t>Then re-use that template with multiple files to load your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738"/>
            <a:ext cx="9144000" cy="528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0"/>
            <a:ext cx="9144000" cy="42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615168" y="128361"/>
            <a:ext cx="5781161" cy="6545646"/>
            <a:chOff x="698500" y="679766"/>
            <a:chExt cx="7747000" cy="84199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500" y="679766"/>
              <a:ext cx="7747000" cy="3733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500" y="4248307"/>
              <a:ext cx="7747000" cy="4851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3471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What is Tripal?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78"/>
            <a:ext cx="8229600" cy="46818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tool to create community-focused organism websites</a:t>
            </a:r>
          </a:p>
          <a:p>
            <a:pPr lvl="1"/>
            <a:r>
              <a:rPr lang="en-US" dirty="0" smtClean="0"/>
              <a:t>Support a variety of non-biological functionality such as forums, conference management, etc.</a:t>
            </a:r>
          </a:p>
          <a:p>
            <a:pPr lvl="1"/>
            <a:r>
              <a:rPr lang="en-US" dirty="0" smtClean="0"/>
              <a:t>Display data for analysis and sharing purposes</a:t>
            </a:r>
          </a:p>
          <a:p>
            <a:pPr lvl="1"/>
            <a:r>
              <a:rPr lang="en-US" dirty="0" smtClean="0"/>
              <a:t>Incorporating spreadsheet data without conversion and as little administration as possible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Intuitive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Administrative content listings for each type of data</a:t>
            </a:r>
          </a:p>
          <a:p>
            <a:pPr lvl="1"/>
            <a:r>
              <a:rPr lang="en-US" dirty="0" smtClean="0"/>
              <a:t>Many filters to narrow listing to those of interest</a:t>
            </a:r>
          </a:p>
          <a:p>
            <a:pPr lvl="1"/>
            <a:r>
              <a:rPr lang="en-US" dirty="0" smtClean="0"/>
              <a:t>Convenient add, edit, delete links</a:t>
            </a:r>
          </a:p>
          <a:p>
            <a:pPr lvl="1"/>
            <a:r>
              <a:rPr lang="en-US" dirty="0" smtClean="0"/>
              <a:t>Settings form easy to reach from listing</a:t>
            </a:r>
          </a:p>
          <a:p>
            <a:pPr lvl="1"/>
            <a:r>
              <a:rPr lang="en-US" dirty="0" smtClean="0"/>
              <a:t>Help tab for additional information &amp; tips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6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Intuitive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Administrative content listings for each type of data</a:t>
            </a:r>
          </a:p>
          <a:p>
            <a:pPr lvl="1"/>
            <a:r>
              <a:rPr lang="en-US" dirty="0" smtClean="0"/>
              <a:t>Many filters to narrow listing to those of interest</a:t>
            </a:r>
          </a:p>
          <a:p>
            <a:pPr lvl="1"/>
            <a:r>
              <a:rPr lang="en-US" dirty="0" smtClean="0"/>
              <a:t>Convenient add, edit, delete links</a:t>
            </a:r>
          </a:p>
          <a:p>
            <a:pPr lvl="1"/>
            <a:r>
              <a:rPr lang="en-US" dirty="0" smtClean="0"/>
              <a:t>Settings form easy to reach from listing</a:t>
            </a:r>
          </a:p>
          <a:p>
            <a:pPr lvl="1"/>
            <a:r>
              <a:rPr lang="en-US" dirty="0" smtClean="0"/>
              <a:t>Help tab for additional information &amp; tips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261"/>
            <a:ext cx="9144000" cy="674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3985"/>
            <a:ext cx="9144000" cy="450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37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Developers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Well-documented Application Programmers Interface (API)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23"/>
          <a:stretch/>
        </p:blipFill>
        <p:spPr bwMode="auto">
          <a:xfrm>
            <a:off x="837509" y="2740031"/>
            <a:ext cx="7156450" cy="393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5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Developers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/>
              <a:t>Facilitates extension of all areas of </a:t>
            </a:r>
            <a:r>
              <a:rPr lang="en-US" dirty="0" smtClean="0"/>
              <a:t>Tripal</a:t>
            </a:r>
          </a:p>
          <a:p>
            <a:pPr lvl="1"/>
            <a:r>
              <a:rPr lang="en-US" dirty="0" smtClean="0"/>
              <a:t>Interactions with Chado</a:t>
            </a:r>
          </a:p>
          <a:p>
            <a:pPr lvl="1"/>
            <a:r>
              <a:rPr lang="en-US" dirty="0" smtClean="0"/>
              <a:t>Integration with Drupal/Tripal Views</a:t>
            </a:r>
          </a:p>
          <a:p>
            <a:pPr lvl="1"/>
            <a:r>
              <a:rPr lang="en-US" dirty="0" smtClean="0"/>
              <a:t>Custom tables &amp; Materialized Views</a:t>
            </a:r>
          </a:p>
          <a:p>
            <a:pPr lvl="1"/>
            <a:r>
              <a:rPr lang="en-US" dirty="0" smtClean="0"/>
              <a:t>Job Management including the Tripal Bulk Loader</a:t>
            </a:r>
          </a:p>
          <a:p>
            <a:pPr lvl="1"/>
            <a:r>
              <a:rPr lang="en-US" dirty="0" smtClean="0"/>
              <a:t>And Many More!</a:t>
            </a:r>
            <a:endParaRPr lang="en-US" dirty="0"/>
          </a:p>
          <a:p>
            <a:r>
              <a:rPr lang="en-US" dirty="0"/>
              <a:t>Provides for ultimate customization capabilities</a:t>
            </a:r>
          </a:p>
          <a:p>
            <a:r>
              <a:rPr lang="en-US" dirty="0" smtClean="0"/>
              <a:t>Dedicated to Backwards compatibility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2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Themeing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You can add custom templates to change the layout and content of any content page</a:t>
            </a:r>
          </a:p>
          <a:p>
            <a:r>
              <a:rPr lang="en-US" dirty="0" smtClean="0"/>
              <a:t>Listing colors and layouts can also be changed using template files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Themeing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 smtClean="0"/>
              <a:t>You can add custom templates to change the layout and content of any content page</a:t>
            </a:r>
          </a:p>
          <a:p>
            <a:r>
              <a:rPr lang="en-US" dirty="0" smtClean="0"/>
              <a:t>Listing colors and layouts can also be changed using template files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t="18359" r="6750" b="19376"/>
          <a:stretch/>
        </p:blipFill>
        <p:spPr bwMode="auto">
          <a:xfrm>
            <a:off x="415785" y="2290957"/>
            <a:ext cx="6837680" cy="35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73586" y="4086501"/>
            <a:ext cx="3124200" cy="2535552"/>
            <a:chOff x="5673586" y="4086501"/>
            <a:chExt cx="3124200" cy="253555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9" t="40715" r="48135" b="24566"/>
            <a:stretch/>
          </p:blipFill>
          <p:spPr bwMode="auto">
            <a:xfrm>
              <a:off x="5673586" y="5076598"/>
              <a:ext cx="3124200" cy="1545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Bent Arrow 4"/>
            <p:cNvSpPr/>
            <p:nvPr/>
          </p:nvSpPr>
          <p:spPr>
            <a:xfrm rot="5400000">
              <a:off x="7258725" y="4107622"/>
              <a:ext cx="990098" cy="947856"/>
            </a:xfrm>
            <a:prstGeom prst="bentArrow">
              <a:avLst>
                <a:gd name="adj1" fmla="val 42478"/>
                <a:gd name="adj2" fmla="val 37380"/>
                <a:gd name="adj3" fmla="val 25000"/>
                <a:gd name="adj4" fmla="val 4375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23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Tripal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016"/>
            <a:ext cx="8229600" cy="4759711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90033"/>
                </a:solidFill>
              </a:rPr>
              <a:t>Anyone </a:t>
            </a:r>
            <a:r>
              <a:rPr lang="en-US" sz="2400" dirty="0">
                <a:solidFill>
                  <a:srgbClr val="190033"/>
                </a:solidFill>
              </a:rPr>
              <a:t>may help with development of Chado-centric modules but in coordination with core Tripal </a:t>
            </a:r>
            <a:r>
              <a:rPr lang="en-US" sz="2400" dirty="0" smtClean="0">
                <a:solidFill>
                  <a:srgbClr val="190033"/>
                </a:solidFill>
              </a:rPr>
              <a:t>developers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190033"/>
                </a:solidFill>
              </a:rPr>
              <a:t>Anyone can develop </a:t>
            </a:r>
            <a:r>
              <a:rPr lang="en-US" sz="2400" dirty="0" smtClean="0">
                <a:solidFill>
                  <a:srgbClr val="190033"/>
                </a:solidFill>
              </a:rPr>
              <a:t/>
            </a:r>
            <a:br>
              <a:rPr lang="en-US" sz="2400" dirty="0" smtClean="0">
                <a:solidFill>
                  <a:srgbClr val="190033"/>
                </a:solidFill>
              </a:rPr>
            </a:br>
            <a:r>
              <a:rPr lang="en-US" sz="2400" dirty="0" smtClean="0">
                <a:solidFill>
                  <a:srgbClr val="190033"/>
                </a:solidFill>
              </a:rPr>
              <a:t>application </a:t>
            </a:r>
            <a:r>
              <a:rPr lang="en-US" sz="2400" dirty="0">
                <a:solidFill>
                  <a:srgbClr val="190033"/>
                </a:solidFill>
              </a:rPr>
              <a:t>and </a:t>
            </a:r>
            <a:r>
              <a:rPr lang="en-US" sz="2400" dirty="0" smtClean="0">
                <a:solidFill>
                  <a:srgbClr val="190033"/>
                </a:solidFill>
              </a:rPr>
              <a:t/>
            </a:r>
            <a:br>
              <a:rPr lang="en-US" sz="2400" dirty="0" smtClean="0">
                <a:solidFill>
                  <a:srgbClr val="190033"/>
                </a:solidFill>
              </a:rPr>
            </a:br>
            <a:r>
              <a:rPr lang="en-US" sz="2400" dirty="0" smtClean="0">
                <a:solidFill>
                  <a:srgbClr val="190033"/>
                </a:solidFill>
              </a:rPr>
              <a:t>extension modules</a:t>
            </a:r>
            <a:endParaRPr lang="en-US" sz="2400" dirty="0">
              <a:solidFill>
                <a:srgbClr val="190033"/>
              </a:solidFill>
            </a:endParaRP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190033"/>
                </a:solidFill>
              </a:rPr>
              <a:t>We will post </a:t>
            </a:r>
            <a:r>
              <a:rPr lang="en-US" sz="2400" dirty="0" smtClean="0">
                <a:solidFill>
                  <a:srgbClr val="190033"/>
                </a:solidFill>
              </a:rPr>
              <a:t/>
            </a:r>
            <a:br>
              <a:rPr lang="en-US" sz="2400" dirty="0" smtClean="0">
                <a:solidFill>
                  <a:srgbClr val="190033"/>
                </a:solidFill>
              </a:rPr>
            </a:br>
            <a:r>
              <a:rPr lang="en-US" sz="2400" dirty="0" smtClean="0">
                <a:solidFill>
                  <a:srgbClr val="190033"/>
                </a:solidFill>
              </a:rPr>
              <a:t>extension </a:t>
            </a:r>
            <a:r>
              <a:rPr lang="en-US" sz="2400" dirty="0">
                <a:solidFill>
                  <a:srgbClr val="190033"/>
                </a:solidFill>
              </a:rPr>
              <a:t>modules </a:t>
            </a:r>
            <a:r>
              <a:rPr lang="en-US" sz="2400" dirty="0" smtClean="0">
                <a:solidFill>
                  <a:srgbClr val="190033"/>
                </a:solidFill>
              </a:rPr>
              <a:t/>
            </a:r>
            <a:br>
              <a:rPr lang="en-US" sz="2400" dirty="0" smtClean="0">
                <a:solidFill>
                  <a:srgbClr val="190033"/>
                </a:solidFill>
              </a:rPr>
            </a:br>
            <a:r>
              <a:rPr lang="en-US" sz="2400" dirty="0" smtClean="0">
                <a:solidFill>
                  <a:srgbClr val="190033"/>
                </a:solidFill>
              </a:rPr>
              <a:t>on </a:t>
            </a:r>
            <a:r>
              <a:rPr lang="en-US" sz="2400" dirty="0">
                <a:solidFill>
                  <a:srgbClr val="190033"/>
                </a:solidFill>
              </a:rPr>
              <a:t>the Tripal </a:t>
            </a:r>
            <a:r>
              <a:rPr lang="en-US" sz="2400" dirty="0" smtClean="0">
                <a:solidFill>
                  <a:srgbClr val="190033"/>
                </a:solidFill>
              </a:rPr>
              <a:t/>
            </a:r>
            <a:br>
              <a:rPr lang="en-US" sz="2400" dirty="0" smtClean="0">
                <a:solidFill>
                  <a:srgbClr val="190033"/>
                </a:solidFill>
              </a:rPr>
            </a:br>
            <a:r>
              <a:rPr lang="en-US" sz="2400" dirty="0" smtClean="0">
                <a:solidFill>
                  <a:srgbClr val="190033"/>
                </a:solidFill>
              </a:rPr>
              <a:t>website </a:t>
            </a:r>
            <a:r>
              <a:rPr lang="en-US" sz="2400" dirty="0">
                <a:solidFill>
                  <a:srgbClr val="190033"/>
                </a:solidFill>
              </a:rPr>
              <a:t>for </a:t>
            </a:r>
            <a:r>
              <a:rPr lang="en-US" sz="2400" dirty="0" smtClean="0">
                <a:solidFill>
                  <a:srgbClr val="190033"/>
                </a:solidFill>
              </a:rPr>
              <a:t/>
            </a:r>
            <a:br>
              <a:rPr lang="en-US" sz="2400" dirty="0" smtClean="0">
                <a:solidFill>
                  <a:srgbClr val="190033"/>
                </a:solidFill>
              </a:rPr>
            </a:br>
            <a:r>
              <a:rPr lang="en-US" sz="2400" dirty="0" smtClean="0">
                <a:solidFill>
                  <a:srgbClr val="190033"/>
                </a:solidFill>
              </a:rPr>
              <a:t>others </a:t>
            </a:r>
            <a:r>
              <a:rPr lang="en-US" sz="2400" dirty="0">
                <a:solidFill>
                  <a:srgbClr val="190033"/>
                </a:solidFill>
              </a:rPr>
              <a:t>to use.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190033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  <p:graphicFrame>
        <p:nvGraphicFramePr>
          <p:cNvPr id="7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549227"/>
              </p:ext>
            </p:extLst>
          </p:nvPr>
        </p:nvGraphicFramePr>
        <p:xfrm>
          <a:off x="3389915" y="2732286"/>
          <a:ext cx="60960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Extendibility Example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0856" r="9808" b="2982"/>
          <a:stretch/>
        </p:blipFill>
        <p:spPr bwMode="auto">
          <a:xfrm>
            <a:off x="457200" y="1738794"/>
            <a:ext cx="5449196" cy="359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15349" r="45454" b="1843"/>
          <a:stretch/>
        </p:blipFill>
        <p:spPr bwMode="auto">
          <a:xfrm>
            <a:off x="2277804" y="2647331"/>
            <a:ext cx="3310360" cy="379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70776" y="1789126"/>
            <a:ext cx="2739589" cy="4843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Employs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Tripal features, organism, markers, phenotypes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Custom tables for storing networks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Materialized Views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Tripal API for custom module and templates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Customization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803"/>
            <a:ext cx="8229600" cy="462584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Drupal 7 compatible version to be released in February 2014 (beta)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Drupal 7 is much faster and has greatly improved Database interactions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Improved Administration both of Drupal &amp; Tripal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Greatly Improved Drupal Views!</a:t>
            </a:r>
          </a:p>
          <a:p>
            <a:pPr lvl="2">
              <a:spcAft>
                <a:spcPts val="1800"/>
              </a:spcAft>
            </a:pPr>
            <a:r>
              <a:rPr lang="en-US" dirty="0" smtClean="0"/>
              <a:t>You can actually join 8+ tables deep and grouping is supported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1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803"/>
            <a:ext cx="8229600" cy="462584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Drupal 7 compatible version to be released in February 2014 (</a:t>
            </a:r>
            <a:r>
              <a:rPr lang="en-US" dirty="0" smtClean="0"/>
              <a:t>beta)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Web-services to facilitate sharing data between Tripal sites and with other applications</a:t>
            </a:r>
          </a:p>
          <a:p>
            <a:pPr>
              <a:spcAft>
                <a:spcPts val="1800"/>
              </a:spcAft>
            </a:pPr>
            <a:r>
              <a:rPr lang="en-US" dirty="0" err="1" smtClean="0"/>
              <a:t>JBrowse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Tripal trying to Accomplish?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900"/>
            <a:ext cx="8229600" cy="4843463"/>
          </a:xfrm>
        </p:spPr>
        <p:txBody>
          <a:bodyPr>
            <a:normAutofit/>
          </a:bodyPr>
          <a:lstStyle/>
          <a:p>
            <a:r>
              <a:rPr lang="en-US" dirty="0"/>
              <a:t>Simplify Construction </a:t>
            </a:r>
            <a:r>
              <a:rPr lang="en-US" dirty="0" smtClean="0"/>
              <a:t>&amp; Maintenance of </a:t>
            </a:r>
            <a:r>
              <a:rPr lang="en-US" dirty="0"/>
              <a:t>Biological Databases</a:t>
            </a:r>
          </a:p>
          <a:p>
            <a:r>
              <a:rPr lang="en-US" dirty="0" smtClean="0"/>
              <a:t>Greater </a:t>
            </a:r>
            <a:r>
              <a:rPr lang="en-US" dirty="0"/>
              <a:t>Flexibility of the Biological Website</a:t>
            </a:r>
          </a:p>
          <a:p>
            <a:r>
              <a:rPr lang="en-US" dirty="0" smtClean="0"/>
              <a:t>Expandability</a:t>
            </a:r>
            <a:endParaRPr lang="en-US" dirty="0"/>
          </a:p>
          <a:p>
            <a:r>
              <a:rPr lang="en-US" dirty="0" smtClean="0"/>
              <a:t>Reusability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5EAD1"/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Sites using Tripal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192"/>
            <a:ext cx="8229600" cy="4653451"/>
          </a:xfrm>
        </p:spPr>
        <p:txBody>
          <a:bodyPr numCol="2" spcCol="72000">
            <a:normAutofit/>
          </a:bodyPr>
          <a:lstStyle/>
          <a:p>
            <a:pPr lvl="1"/>
            <a:r>
              <a:rPr lang="en-US" sz="2000" dirty="0" err="1" smtClean="0">
                <a:cs typeface="Times New Roman" pitchFamily="18" charset="0"/>
              </a:rPr>
              <a:t>KnowPulse</a:t>
            </a:r>
            <a:endParaRPr lang="en-US" sz="2000" dirty="0">
              <a:cs typeface="Times New Roman" pitchFamily="18" charset="0"/>
            </a:endParaRPr>
          </a:p>
          <a:p>
            <a:pPr lvl="2"/>
            <a:r>
              <a:rPr lang="en-US" sz="1400" dirty="0">
                <a:cs typeface="Times New Roman" pitchFamily="18" charset="0"/>
                <a:hlinkClick r:id="rId2"/>
              </a:rPr>
              <a:t>http://knowpulse2.usask.ca/</a:t>
            </a:r>
            <a:r>
              <a:rPr lang="en-US" sz="1400" dirty="0" smtClean="0">
                <a:cs typeface="Times New Roman" pitchFamily="18" charset="0"/>
                <a:hlinkClick r:id="rId2"/>
              </a:rPr>
              <a:t>portal</a:t>
            </a:r>
            <a:endParaRPr lang="en-US" sz="1400" dirty="0" smtClean="0">
              <a:cs typeface="Times New Roman" pitchFamily="18" charset="0"/>
            </a:endParaRPr>
          </a:p>
          <a:p>
            <a:pPr lvl="1"/>
            <a:r>
              <a:rPr lang="en-US" sz="2000" dirty="0" smtClean="0">
                <a:cs typeface="Times New Roman" pitchFamily="18" charset="0"/>
              </a:rPr>
              <a:t>Genome </a:t>
            </a:r>
            <a:r>
              <a:rPr lang="en-US" sz="2000" dirty="0">
                <a:cs typeface="Times New Roman" pitchFamily="18" charset="0"/>
              </a:rPr>
              <a:t>Database for </a:t>
            </a:r>
            <a:r>
              <a:rPr lang="en-US" sz="2000" dirty="0" err="1">
                <a:cs typeface="Times New Roman" pitchFamily="18" charset="0"/>
              </a:rPr>
              <a:t>Rosaceae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lvl="2"/>
            <a:r>
              <a:rPr lang="en-US" sz="1400" dirty="0" smtClean="0"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cs typeface="Times New Roman" pitchFamily="18" charset="0"/>
                <a:hlinkClick r:id="rId3"/>
              </a:rPr>
              <a:t>www.rosaceae.org</a:t>
            </a:r>
            <a:endParaRPr lang="en-US" sz="1400" dirty="0" smtClean="0">
              <a:cs typeface="Times New Roman" pitchFamily="18" charset="0"/>
            </a:endParaRPr>
          </a:p>
          <a:p>
            <a:pPr lvl="1"/>
            <a:r>
              <a:rPr lang="en-US" sz="2000" dirty="0" err="1">
                <a:cs typeface="Times New Roman" pitchFamily="18" charset="0"/>
              </a:rPr>
              <a:t>Fagaceae</a:t>
            </a:r>
            <a:r>
              <a:rPr lang="en-US" sz="2000" dirty="0">
                <a:cs typeface="Times New Roman" pitchFamily="18" charset="0"/>
              </a:rPr>
              <a:t> Genome Web </a:t>
            </a:r>
          </a:p>
          <a:p>
            <a:pPr lvl="2"/>
            <a:r>
              <a:rPr lang="en-US" sz="1400" dirty="0">
                <a:cs typeface="Times New Roman" pitchFamily="18" charset="0"/>
                <a:hlinkClick r:id="rId4"/>
              </a:rPr>
              <a:t>http://www.fagaceae.org</a:t>
            </a:r>
            <a:r>
              <a:rPr lang="en-US" sz="1400" dirty="0"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err="1">
                <a:cs typeface="Times New Roman" pitchFamily="18" charset="0"/>
              </a:rPr>
              <a:t>CottonGen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lvl="2"/>
            <a:r>
              <a:rPr lang="en-US" sz="1400" dirty="0" smtClean="0">
                <a:cs typeface="Times New Roman" pitchFamily="18" charset="0"/>
                <a:hlinkClick r:id="rId5"/>
              </a:rPr>
              <a:t>http</a:t>
            </a:r>
            <a:r>
              <a:rPr lang="en-US" sz="1400" dirty="0">
                <a:cs typeface="Times New Roman" pitchFamily="18" charset="0"/>
                <a:hlinkClick r:id="rId5"/>
              </a:rPr>
              <a:t>://www.cottongen.org</a:t>
            </a:r>
            <a:r>
              <a:rPr lang="en-US" sz="1400" dirty="0">
                <a:cs typeface="Times New Roman" pitchFamily="18" charset="0"/>
              </a:rPr>
              <a:t> </a:t>
            </a:r>
            <a:endParaRPr lang="en-US" sz="1400" dirty="0" smtClean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Cacao Genome Database </a:t>
            </a:r>
          </a:p>
          <a:p>
            <a:pPr lvl="2"/>
            <a:r>
              <a:rPr lang="en-US" sz="1400" dirty="0">
                <a:cs typeface="Times New Roman" pitchFamily="18" charset="0"/>
                <a:hlinkClick r:id="rId6"/>
              </a:rPr>
              <a:t>http://www.cacaogenomedb.org</a:t>
            </a:r>
            <a:r>
              <a:rPr lang="en-US" sz="1400" dirty="0">
                <a:cs typeface="Times New Roman" pitchFamily="18" charset="0"/>
              </a:rPr>
              <a:t> </a:t>
            </a:r>
            <a:endParaRPr lang="en-US" sz="1400" dirty="0">
              <a:cs typeface="Times New Roman" pitchFamily="18" charset="0"/>
            </a:endParaRPr>
          </a:p>
          <a:p>
            <a:pPr lvl="1"/>
            <a:r>
              <a:rPr lang="en-US" sz="1900" dirty="0" smtClean="0">
                <a:cs typeface="Times New Roman" pitchFamily="18" charset="0"/>
              </a:rPr>
              <a:t>Hardwood Genome Project</a:t>
            </a:r>
          </a:p>
          <a:p>
            <a:pPr lvl="2"/>
            <a:r>
              <a:rPr lang="en-US" sz="1500" dirty="0" smtClean="0">
                <a:cs typeface="Times New Roman" pitchFamily="18" charset="0"/>
                <a:hlinkClick r:id="rId7"/>
              </a:rPr>
              <a:t>www.hardwoodgenomics.org/</a:t>
            </a:r>
            <a:endParaRPr lang="en-US" sz="2000" dirty="0" smtClean="0"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/>
            <a:r>
              <a:rPr lang="en-US" sz="2000" dirty="0" smtClean="0">
                <a:cs typeface="Times New Roman" pitchFamily="18" charset="0"/>
              </a:rPr>
              <a:t>Cool </a:t>
            </a:r>
            <a:r>
              <a:rPr lang="en-US" sz="2000" dirty="0">
                <a:cs typeface="Times New Roman" pitchFamily="18" charset="0"/>
              </a:rPr>
              <a:t>Season Food Legume Database </a:t>
            </a:r>
            <a:endParaRPr lang="en-US" sz="2000" dirty="0" smtClean="0">
              <a:cs typeface="Times New Roman" pitchFamily="18" charset="0"/>
            </a:endParaRPr>
          </a:p>
          <a:p>
            <a:pPr lvl="2"/>
            <a:r>
              <a:rPr lang="en-US" sz="1400" dirty="0" smtClean="0">
                <a:cs typeface="Times New Roman" pitchFamily="18" charset="0"/>
                <a:hlinkClick r:id="rId8"/>
              </a:rPr>
              <a:t>http</a:t>
            </a:r>
            <a:r>
              <a:rPr lang="en-US" sz="1400" dirty="0">
                <a:cs typeface="Times New Roman" pitchFamily="18" charset="0"/>
                <a:hlinkClick r:id="rId8"/>
              </a:rPr>
              <a:t>://</a:t>
            </a:r>
            <a:r>
              <a:rPr lang="en-US" sz="1400" dirty="0" err="1" smtClean="0">
                <a:cs typeface="Times New Roman" pitchFamily="18" charset="0"/>
                <a:hlinkClick r:id="rId8"/>
              </a:rPr>
              <a:t>www.gabcsfl.org</a:t>
            </a:r>
            <a:endParaRPr lang="en-US" sz="2000" dirty="0" smtClean="0">
              <a:cs typeface="Times New Roman" pitchFamily="18" charset="0"/>
            </a:endParaRPr>
          </a:p>
          <a:p>
            <a:pPr lvl="1"/>
            <a:r>
              <a:rPr lang="en-US" sz="2000" dirty="0" smtClean="0">
                <a:cs typeface="Times New Roman" pitchFamily="18" charset="0"/>
              </a:rPr>
              <a:t>Citrus </a:t>
            </a:r>
            <a:r>
              <a:rPr lang="en-US" sz="2000" dirty="0">
                <a:cs typeface="Times New Roman" pitchFamily="18" charset="0"/>
              </a:rPr>
              <a:t>Genome Database </a:t>
            </a:r>
            <a:endParaRPr lang="en-US" sz="2000" dirty="0" smtClean="0">
              <a:cs typeface="Times New Roman" pitchFamily="18" charset="0"/>
            </a:endParaRPr>
          </a:p>
          <a:p>
            <a:pPr lvl="2"/>
            <a:r>
              <a:rPr lang="en-US" sz="1400" dirty="0" smtClean="0">
                <a:cs typeface="Times New Roman" pitchFamily="18" charset="0"/>
                <a:hlinkClick r:id="rId9"/>
              </a:rPr>
              <a:t>http</a:t>
            </a:r>
            <a:r>
              <a:rPr lang="en-US" sz="1400" dirty="0">
                <a:cs typeface="Times New Roman" pitchFamily="18" charset="0"/>
                <a:hlinkClick r:id="rId9"/>
              </a:rPr>
              <a:t>://www.citrusgenomedb.org</a:t>
            </a:r>
            <a:r>
              <a:rPr lang="en-US" sz="1400" dirty="0" smtClean="0">
                <a:cs typeface="Times New Roman" pitchFamily="18" charset="0"/>
                <a:hlinkClick r:id="rId9"/>
              </a:rPr>
              <a:t>/</a:t>
            </a:r>
            <a:endParaRPr lang="en-US" sz="1400" dirty="0" smtClean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Genome Database for </a:t>
            </a:r>
            <a:r>
              <a:rPr lang="en-US" sz="2000" dirty="0" err="1">
                <a:cs typeface="Times New Roman" pitchFamily="18" charset="0"/>
              </a:rPr>
              <a:t>Vaccinium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lvl="2"/>
            <a:r>
              <a:rPr lang="en-US" sz="1400" dirty="0">
                <a:cs typeface="Times New Roman" pitchFamily="18" charset="0"/>
                <a:hlinkClick r:id="rId10"/>
              </a:rPr>
              <a:t>http://</a:t>
            </a:r>
            <a:r>
              <a:rPr lang="en-US" sz="1400" dirty="0" err="1" smtClean="0">
                <a:cs typeface="Times New Roman" pitchFamily="18" charset="0"/>
                <a:hlinkClick r:id="rId10"/>
              </a:rPr>
              <a:t>www.vaccinium.org</a:t>
            </a:r>
            <a:endParaRPr lang="en-US" sz="1400" dirty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Marine Genomics Project </a:t>
            </a:r>
            <a:endParaRPr lang="en-US" sz="2000" dirty="0" smtClean="0">
              <a:cs typeface="Times New Roman" pitchFamily="18" charset="0"/>
            </a:endParaRPr>
          </a:p>
          <a:p>
            <a:pPr lvl="2"/>
            <a:r>
              <a:rPr lang="en-US" sz="1400" dirty="0" smtClean="0">
                <a:cs typeface="Times New Roman" pitchFamily="18" charset="0"/>
                <a:hlinkClick r:id="rId11"/>
              </a:rPr>
              <a:t>http</a:t>
            </a:r>
            <a:r>
              <a:rPr lang="en-US" sz="1400" dirty="0">
                <a:cs typeface="Times New Roman" pitchFamily="18" charset="0"/>
                <a:hlinkClick r:id="rId11"/>
              </a:rPr>
              <a:t>://</a:t>
            </a:r>
            <a:r>
              <a:rPr lang="en-US" sz="1400" dirty="0" smtClean="0">
                <a:cs typeface="Times New Roman" pitchFamily="18" charset="0"/>
                <a:hlinkClick r:id="rId11"/>
              </a:rPr>
              <a:t>www.marinegenomics.org</a:t>
            </a:r>
            <a:endParaRPr lang="en-US" sz="1400" dirty="0" smtClean="0">
              <a:cs typeface="Times New Roman" pitchFamily="18" charset="0"/>
            </a:endParaRPr>
          </a:p>
          <a:p>
            <a:pPr lvl="1"/>
            <a:r>
              <a:rPr lang="en-US" sz="2000" dirty="0" smtClean="0">
                <a:cs typeface="Times New Roman" pitchFamily="18" charset="0"/>
              </a:rPr>
              <a:t>Banana Genome Hub</a:t>
            </a:r>
          </a:p>
          <a:p>
            <a:pPr lvl="2"/>
            <a:r>
              <a:rPr lang="en-US" sz="1600" dirty="0">
                <a:hlinkClick r:id="rId12"/>
              </a:rPr>
              <a:t>http://banana-genome.cirad.fr</a:t>
            </a:r>
            <a:r>
              <a:rPr lang="en-US" sz="1600" dirty="0" smtClean="0">
                <a:hlinkClick r:id="rId12"/>
              </a:rPr>
              <a:t>/</a:t>
            </a:r>
            <a:endParaRPr lang="en-US" sz="2000" dirty="0" smtClean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346" y="6133277"/>
            <a:ext cx="813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 smtClean="0"/>
              <a:t>more </a:t>
            </a:r>
            <a:r>
              <a:rPr lang="en-US" sz="2400" dirty="0" smtClean="0"/>
              <a:t>Tripal-based Communities are under Development!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77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Contributing Organizations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9" name="Content Placeholder 4" descr="CUGI 2 color 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1294" y="5386438"/>
            <a:ext cx="1981200" cy="1118237"/>
          </a:xfrm>
          <a:prstGeom prst="rect">
            <a:avLst/>
          </a:prstGeom>
        </p:spPr>
      </p:pic>
      <p:pic>
        <p:nvPicPr>
          <p:cNvPr id="10" name="Picture 4" descr="http://www.wsu.edu/~poovaiah/WSU-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829" y="3809177"/>
            <a:ext cx="2629014" cy="76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53487" y="4630464"/>
            <a:ext cx="3213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Main Bioinformatics Lab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Stephen Ficklin 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(project lead)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Chun-Huai Chen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Taein Lee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Dorrie Main,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Il-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Hyung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Cho, Ph.D.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Sook Jung,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926" y="5558233"/>
            <a:ext cx="255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Clemson University Genomics Institute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Meg Staton,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4" descr="University of Saskatchew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87" y="1921950"/>
            <a:ext cx="2619375" cy="5905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53487" y="2592549"/>
            <a:ext cx="300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University of Saskatchewan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Lacey-Anne Sanderson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Kirstin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Bett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6" descr="Software Requirements, Ver 2 Propos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9747" y="1728118"/>
            <a:ext cx="1476375" cy="10858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57611" y="2802469"/>
            <a:ext cx="36589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Ontario Institute for Cancer Research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GMOD Coordinator, Scott Cain,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John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Hopkin’s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University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Previous GMOD Help Desk now at Galaxy,  Dave Clement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University of California, Berkeley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Current GMOD Help Desk,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Amelia Ireland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7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/>
              <a:t>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360363" lvl="1" indent="-174625">
              <a:buNone/>
            </a:pPr>
            <a:r>
              <a:rPr lang="en-US" sz="3400" b="1" dirty="0" smtClean="0">
                <a:solidFill>
                  <a:schemeClr val="accent1"/>
                </a:solidFill>
              </a:rPr>
              <a:t>Current Funding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Tree Fruit GDR: Translating Genomics into Advances in Horticulture</a:t>
            </a:r>
            <a:r>
              <a:rPr lang="en-US" sz="3000" dirty="0" smtClean="0"/>
              <a:t>: USDA Specialty Crops Research Initiative, September 2009 – August 2013.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An Integrated Web-based Relational Database for the </a:t>
            </a:r>
            <a:r>
              <a:rPr lang="en-US" sz="3000" b="1" dirty="0" err="1" smtClean="0"/>
              <a:t>Curation</a:t>
            </a:r>
            <a:r>
              <a:rPr lang="en-US" sz="3000" b="1" dirty="0" smtClean="0"/>
              <a:t> of Cacao Genetic and Genomic Data</a:t>
            </a:r>
            <a:r>
              <a:rPr lang="en-US" sz="3000" dirty="0" smtClean="0"/>
              <a:t>:  USDA-ARS SCA, January 2009 - January 2013.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Developing an Online Toolbox for Tree Fruit Breeding</a:t>
            </a:r>
            <a:r>
              <a:rPr lang="en-US" sz="3000" dirty="0" smtClean="0"/>
              <a:t>: Washington Tree Fruit Research Commission, April 2009 – March 2012.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err="1" smtClean="0"/>
              <a:t>RosBREED</a:t>
            </a:r>
            <a:r>
              <a:rPr lang="en-US" sz="3000" b="1" dirty="0" smtClean="0"/>
              <a:t>: Enabling Marker-assisted Breeding in Rosaceae</a:t>
            </a:r>
            <a:r>
              <a:rPr lang="en-US" sz="3000" dirty="0" smtClean="0"/>
              <a:t>: USDA Specialty Crops Research Initiative, September 2009 – August 2013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Genomics-Assisted Plant Breeding for Cool Season Food Legumes</a:t>
            </a:r>
            <a:r>
              <a:rPr lang="en-US" sz="3000" dirty="0" smtClean="0"/>
              <a:t>: University of Idaho Special Grants, USDA NIFA, May 2010 – April 2013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Loblolly Pine Genome Sequencing</a:t>
            </a:r>
            <a:r>
              <a:rPr lang="en-US" sz="3000" dirty="0" smtClean="0"/>
              <a:t>: USDA DOE, January 2011-January 2016</a:t>
            </a:r>
          </a:p>
          <a:p>
            <a:pPr marL="631825" lvl="1" indent="-174625">
              <a:buFont typeface="Arial"/>
              <a:buChar char="•"/>
            </a:pPr>
            <a:r>
              <a:rPr lang="en-US" sz="3000" b="1" dirty="0" err="1" smtClean="0"/>
              <a:t>LenGen</a:t>
            </a:r>
            <a:r>
              <a:rPr lang="en-US" sz="3000" b="1" dirty="0" smtClean="0"/>
              <a:t>: </a:t>
            </a:r>
            <a:r>
              <a:rPr lang="en-US" sz="3000" dirty="0"/>
              <a:t>Saskatchewan Pulse Growers Association, September </a:t>
            </a:r>
            <a:r>
              <a:rPr lang="en-US" sz="3000" dirty="0" smtClean="0"/>
              <a:t>2013 </a:t>
            </a:r>
            <a:r>
              <a:rPr lang="en-US" sz="3000" dirty="0"/>
              <a:t>– September </a:t>
            </a:r>
            <a:r>
              <a:rPr lang="en-US" sz="3000" dirty="0" smtClean="0"/>
              <a:t>2015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iMAP</a:t>
            </a:r>
            <a:r>
              <a:rPr lang="en-US" sz="3000" dirty="0" smtClean="0"/>
              <a:t>: Saskatchewan Pulse Growers Association, September 2010 – September 2013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3000" b="1" dirty="0" smtClean="0"/>
              <a:t>Comparative Genomics of Environmental Stress Responses in North American Hardwoods: </a:t>
            </a:r>
            <a:r>
              <a:rPr lang="en-US" sz="3000" dirty="0" smtClean="0"/>
              <a:t>NSF Plant Genome Research Program, February 2011 - January 2015</a:t>
            </a:r>
          </a:p>
          <a:p>
            <a:pPr marL="631825" lvl="1" indent="-174625">
              <a:buNone/>
            </a:pPr>
            <a:endParaRPr lang="en-US" sz="3000" dirty="0" smtClean="0">
              <a:solidFill>
                <a:schemeClr val="accent3">
                  <a:lumMod val="75000"/>
                </a:schemeClr>
              </a:solidFill>
              <a:effectLst>
                <a:outerShdw blurRad="50800" dist="127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marL="360363" lvl="1" indent="-174625">
              <a:buNone/>
            </a:pPr>
            <a:r>
              <a:rPr lang="en-US" sz="3400" b="1" dirty="0" smtClean="0">
                <a:solidFill>
                  <a:srgbClr val="14672C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Past Funding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PURENET: Agriculture and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Agri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-Food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Canada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Genomic Tool Development for the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Fagaceae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, NSF Award #0605135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Clemson University Genomics Institute (CUGI)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Clemson’s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Cyberinfrastructure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rPr>
              <a:t> and Technology Integration Group (CITI)</a:t>
            </a:r>
          </a:p>
        </p:txBody>
      </p:sp>
      <p:pic>
        <p:nvPicPr>
          <p:cNvPr id="7" name="Picture 6" descr="http://www.ccmr.cornell.edu/igert/images/logo-NSF-CMY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936" y="6007470"/>
            <a:ext cx="537257" cy="537257"/>
          </a:xfrm>
          <a:prstGeom prst="rect">
            <a:avLst/>
          </a:prstGeom>
          <a:noFill/>
        </p:spPr>
      </p:pic>
      <p:pic>
        <p:nvPicPr>
          <p:cNvPr id="9" name="Picture 8" descr="http://biology.csusb.edu/usda/USDA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3732" y="6009999"/>
            <a:ext cx="772000" cy="532198"/>
          </a:xfrm>
          <a:prstGeom prst="rect">
            <a:avLst/>
          </a:prstGeom>
          <a:noFill/>
        </p:spPr>
      </p:pic>
      <p:pic>
        <p:nvPicPr>
          <p:cNvPr id="10" name="Content Placeholder 4" descr="CUGI 2 color grad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7397" y="6009999"/>
            <a:ext cx="942904" cy="532198"/>
          </a:xfrm>
          <a:prstGeom prst="rect">
            <a:avLst/>
          </a:prstGeom>
        </p:spPr>
      </p:pic>
      <p:pic>
        <p:nvPicPr>
          <p:cNvPr id="11" name="Picture 10" descr="PulseGrowersLogo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871" y="6006098"/>
            <a:ext cx="1103364" cy="540000"/>
          </a:xfrm>
          <a:prstGeom prst="rect">
            <a:avLst/>
          </a:prstGeom>
        </p:spPr>
      </p:pic>
      <p:pic>
        <p:nvPicPr>
          <p:cNvPr id="12" name="Picture 11" descr="AgCanadaLogo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3440" y="6042099"/>
            <a:ext cx="2543087" cy="467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/>
              <a:t>Tripal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1"/>
            <a:ext cx="8229600" cy="42810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Tripal Website: </a:t>
            </a:r>
            <a:endParaRPr lang="en-US" dirty="0" smtClean="0"/>
          </a:p>
          <a:p>
            <a:pPr marL="71755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://tripal.info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Tutorials </a:t>
            </a:r>
            <a:r>
              <a:rPr lang="en-US" dirty="0"/>
              <a:t>on </a:t>
            </a:r>
            <a:r>
              <a:rPr lang="en-US" dirty="0" smtClean="0"/>
              <a:t>GMOD</a:t>
            </a:r>
          </a:p>
          <a:p>
            <a:pPr marL="71755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://gmod.org/wiki/Tripal_Tutorial_(v1.0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/>
              <a:t>Mailing Lists</a:t>
            </a:r>
          </a:p>
          <a:p>
            <a:pPr marL="717550" lvl="1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lists.sourceforge.net/lists/listinfo/gmod-tripal</a:t>
            </a:r>
            <a:endParaRPr lang="en-US" dirty="0" smtClean="0"/>
          </a:p>
          <a:p>
            <a:r>
              <a:rPr lang="en-US" dirty="0" smtClean="0"/>
              <a:t>Documented API</a:t>
            </a:r>
          </a:p>
          <a:p>
            <a:pPr marL="717550" lvl="1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tripal.sourceforge.net/docs/tripal-0.6x-0.3b/index.html</a:t>
            </a:r>
            <a:endParaRPr lang="en-US" dirty="0" smtClean="0"/>
          </a:p>
          <a:p>
            <a:r>
              <a:rPr lang="en-US" dirty="0"/>
              <a:t>Developer’s Handbook </a:t>
            </a:r>
          </a:p>
          <a:p>
            <a:pPr marL="717550" lvl="1" indent="0">
              <a:buNone/>
            </a:pPr>
            <a:r>
              <a:rPr lang="en-US" dirty="0">
                <a:hlinkClick r:id="rId6"/>
              </a:rPr>
              <a:t>http://gmod.org/wiki/Tripal_Developer's_Handbook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/>
              <a:t>Tripal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1"/>
            <a:ext cx="8229600" cy="42810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Tripal Website: </a:t>
            </a:r>
            <a:endParaRPr lang="en-US" dirty="0" smtClean="0"/>
          </a:p>
          <a:p>
            <a:pPr marL="71755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://tripal.info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Tutorials </a:t>
            </a:r>
            <a:r>
              <a:rPr lang="en-US" dirty="0"/>
              <a:t>on </a:t>
            </a:r>
            <a:r>
              <a:rPr lang="en-US" dirty="0" smtClean="0"/>
              <a:t>GMOD</a:t>
            </a:r>
          </a:p>
          <a:p>
            <a:pPr marL="71755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://gmod.org/wiki/Tripal_Tutorial_(v1.0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/>
              <a:t>Mailing Lists</a:t>
            </a:r>
          </a:p>
          <a:p>
            <a:pPr marL="717550" lvl="1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lists.sourceforge.net/lists/listinfo/gmod-tripal</a:t>
            </a:r>
            <a:endParaRPr lang="en-US" dirty="0" smtClean="0"/>
          </a:p>
          <a:p>
            <a:r>
              <a:rPr lang="en-US" dirty="0" smtClean="0"/>
              <a:t>Documented API</a:t>
            </a:r>
          </a:p>
          <a:p>
            <a:pPr marL="717550" lvl="1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tripal.sourceforge.net/docs/tripal-0.6x-0.3b/index.html</a:t>
            </a:r>
            <a:endParaRPr lang="en-US" dirty="0" smtClean="0"/>
          </a:p>
          <a:p>
            <a:r>
              <a:rPr lang="en-US" dirty="0"/>
              <a:t>Developer’s Handbook </a:t>
            </a:r>
          </a:p>
          <a:p>
            <a:pPr marL="717550" lvl="1" indent="0">
              <a:buNone/>
            </a:pPr>
            <a:r>
              <a:rPr lang="en-US" dirty="0">
                <a:hlinkClick r:id="rId6"/>
              </a:rPr>
              <a:t>http://gmod.org/wiki/Tripal_Developer's_Handbook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>
              <a:alpha val="92000"/>
            </a:schemeClr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0403" y="3139474"/>
            <a:ext cx="58118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CA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9766"/>
            <a:ext cx="9144000" cy="690050"/>
          </a:xfrm>
          <a:prstGeom prst="rect">
            <a:avLst/>
          </a:prstGeom>
          <a:solidFill>
            <a:srgbClr val="F7F7F7">
              <a:alpha val="91000"/>
            </a:srgbClr>
          </a:solidFill>
          <a:ln>
            <a:solidFill>
              <a:srgbClr val="F7F7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/>
              <a:t>Tripal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1"/>
            <a:ext cx="8229600" cy="42810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Tripal Website: </a:t>
            </a:r>
            <a:endParaRPr lang="en-US" dirty="0" smtClean="0"/>
          </a:p>
          <a:p>
            <a:pPr marL="71755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://tripal.info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Tutorials </a:t>
            </a:r>
            <a:r>
              <a:rPr lang="en-US" dirty="0"/>
              <a:t>on </a:t>
            </a:r>
            <a:r>
              <a:rPr lang="en-US" dirty="0" smtClean="0"/>
              <a:t>GMOD</a:t>
            </a:r>
          </a:p>
          <a:p>
            <a:pPr marL="71755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://gmod.org/wiki/Tripal_Tutorial_(v1.0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/>
              <a:t>Mailing Lists</a:t>
            </a:r>
          </a:p>
          <a:p>
            <a:pPr marL="717550" lvl="1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lists.sourceforge.net/lists/listinfo/gmod-tripal</a:t>
            </a:r>
            <a:endParaRPr lang="en-US" dirty="0" smtClean="0"/>
          </a:p>
          <a:p>
            <a:r>
              <a:rPr lang="en-US" dirty="0" smtClean="0"/>
              <a:t>Documented API</a:t>
            </a:r>
          </a:p>
          <a:p>
            <a:pPr marL="717550" lvl="1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tripal.sourceforge.net/docs/tripal-0.6x-0.3b/index.html</a:t>
            </a:r>
            <a:endParaRPr lang="en-US" dirty="0" smtClean="0"/>
          </a:p>
          <a:p>
            <a:r>
              <a:rPr lang="en-US" dirty="0"/>
              <a:t>Developer’s Handbook </a:t>
            </a:r>
          </a:p>
          <a:p>
            <a:pPr marL="717550" lvl="1" indent="0">
              <a:buNone/>
            </a:pPr>
            <a:r>
              <a:rPr lang="en-US" dirty="0">
                <a:hlinkClick r:id="rId6"/>
              </a:rPr>
              <a:t>http://gmod.org/wiki/Tripal_Developer's_Handbook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Resources</a:t>
            </a:r>
            <a:endParaRPr lang="en-US" dirty="0">
              <a:solidFill>
                <a:srgbClr val="D5EA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What is Tripal?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22150" y="2331074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Drupal provides content management   </a:t>
            </a:r>
          </a:p>
          <a:p>
            <a:r>
              <a:rPr lang="en-US" dirty="0"/>
              <a:t> </a:t>
            </a:r>
            <a:r>
              <a:rPr lang="en-US" dirty="0" smtClean="0"/>
              <a:t>   for easy updates by non-technical users and   </a:t>
            </a:r>
          </a:p>
          <a:p>
            <a:r>
              <a:rPr lang="en-US" dirty="0"/>
              <a:t> </a:t>
            </a:r>
            <a:r>
              <a:rPr lang="en-US" dirty="0" smtClean="0"/>
              <a:t>     basic site functionality.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7150" y="528297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Chado stores the biological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56150" y="384193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Tripal provides data loaders, pages for </a:t>
            </a:r>
          </a:p>
          <a:p>
            <a:r>
              <a:rPr lang="en-US" dirty="0" smtClean="0"/>
              <a:t>visualization, and an API for customization</a:t>
            </a:r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17191" y="1905192"/>
            <a:ext cx="2842741" cy="4612028"/>
            <a:chOff x="2085178" y="1700440"/>
            <a:chExt cx="3013100" cy="4888417"/>
          </a:xfrm>
        </p:grpSpPr>
        <p:sp>
          <p:nvSpPr>
            <p:cNvPr id="22" name="Freeform 21"/>
            <p:cNvSpPr/>
            <p:nvPr/>
          </p:nvSpPr>
          <p:spPr>
            <a:xfrm>
              <a:off x="2085178" y="2926129"/>
              <a:ext cx="2235200" cy="2235200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76045" tIns="550255" rIns="476045" bIns="58934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Tripal</a:t>
              </a:r>
              <a:endParaRPr lang="en-US" sz="24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58873" y="1700440"/>
              <a:ext cx="1625600" cy="1625600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35920" tIns="438393" rIns="435920" bIns="43839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Drupal</a:t>
              </a:r>
              <a:endParaRPr lang="en-US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47558" y="4638137"/>
              <a:ext cx="1950720" cy="19507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54991" tIns="554991" rIns="554989" bIns="55498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Chado</a:t>
              </a:r>
              <a:endParaRPr lang="en-US" kern="12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0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5EAD1"/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>
            <a:normAutofit/>
          </a:bodyPr>
          <a:lstStyle/>
          <a:p>
            <a:r>
              <a:rPr lang="en-US" dirty="0" smtClean="0"/>
              <a:t>Extremely flexible</a:t>
            </a:r>
          </a:p>
          <a:p>
            <a:pPr lvl="1"/>
            <a:r>
              <a:rPr lang="en-US" dirty="0" smtClean="0"/>
              <a:t>25,000+ free Modules </a:t>
            </a:r>
          </a:p>
          <a:p>
            <a:pPr lvl="2"/>
            <a:r>
              <a:rPr lang="en-US" dirty="0" smtClean="0"/>
              <a:t>add forums, event organization, contact forms, etc.</a:t>
            </a:r>
          </a:p>
          <a:p>
            <a:pPr lvl="1"/>
            <a:r>
              <a:rPr lang="en-US" dirty="0" smtClean="0"/>
              <a:t>1,900+ free Themes</a:t>
            </a:r>
          </a:p>
          <a:p>
            <a:pPr lvl="2"/>
            <a:r>
              <a:rPr lang="en-US" dirty="0" smtClean="0"/>
              <a:t>change the “look” of your site with a click</a:t>
            </a:r>
          </a:p>
          <a:p>
            <a:r>
              <a:rPr lang="en-US" dirty="0" smtClean="0"/>
              <a:t>Secure</a:t>
            </a:r>
          </a:p>
          <a:p>
            <a:pPr lvl="1"/>
            <a:r>
              <a:rPr lang="en-US" sz="2400" dirty="0" smtClean="0"/>
              <a:t>Can be used to build e-commerce sites</a:t>
            </a:r>
          </a:p>
          <a:p>
            <a:r>
              <a:rPr lang="en-US" dirty="0" smtClean="0"/>
              <a:t>Out-of-the-box Professional Websites</a:t>
            </a:r>
          </a:p>
          <a:p>
            <a:pPr lvl="1"/>
            <a:r>
              <a:rPr lang="en-US" sz="2400" dirty="0" smtClean="0"/>
              <a:t>Users, permissions, searching, menus, file upload, etc.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5EAD1"/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7569200" cy="4076699"/>
          </a:xfrm>
        </p:spPr>
        <p:txBody>
          <a:bodyPr>
            <a:normAutofit/>
          </a:bodyPr>
          <a:lstStyle/>
          <a:p>
            <a:r>
              <a:rPr lang="en-US" dirty="0" smtClean="0"/>
              <a:t>Preferred to be within the Drupal database in a separate schema</a:t>
            </a:r>
          </a:p>
          <a:p>
            <a:r>
              <a:rPr lang="en-US" dirty="0" smtClean="0"/>
              <a:t>Can still be used with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GMOD 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Chado</a:t>
            </a:r>
            <a:endParaRPr lang="en-US" dirty="0"/>
          </a:p>
        </p:txBody>
      </p:sp>
      <p:sp>
        <p:nvSpPr>
          <p:cNvPr id="24" name="Hexagon 23"/>
          <p:cNvSpPr/>
          <p:nvPr/>
        </p:nvSpPr>
        <p:spPr>
          <a:xfrm>
            <a:off x="3201724" y="4005057"/>
            <a:ext cx="1317184" cy="1092386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1400" dirty="0" smtClean="0"/>
              <a:t>Analysis</a:t>
            </a:r>
          </a:p>
          <a:p>
            <a:pPr algn="ctr"/>
            <a:r>
              <a:rPr lang="en-US" sz="1400" dirty="0" smtClean="0"/>
              <a:t>Pipelines</a:t>
            </a:r>
            <a:endParaRPr lang="en-US" sz="1400" dirty="0"/>
          </a:p>
        </p:txBody>
      </p:sp>
      <p:sp>
        <p:nvSpPr>
          <p:cNvPr id="25" name="Hexagon 24"/>
          <p:cNvSpPr/>
          <p:nvPr/>
        </p:nvSpPr>
        <p:spPr>
          <a:xfrm>
            <a:off x="4496319" y="4659153"/>
            <a:ext cx="1317184" cy="1092386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lvl="0" algn="ctr"/>
            <a:r>
              <a:rPr lang="en-US" sz="1400" dirty="0" smtClean="0"/>
              <a:t>Federated Database</a:t>
            </a:r>
            <a:endParaRPr lang="en-US" sz="1400" dirty="0"/>
          </a:p>
        </p:txBody>
      </p:sp>
      <p:sp>
        <p:nvSpPr>
          <p:cNvPr id="26" name="Hexagon 25"/>
          <p:cNvSpPr/>
          <p:nvPr/>
        </p:nvSpPr>
        <p:spPr>
          <a:xfrm>
            <a:off x="4518908" y="3295977"/>
            <a:ext cx="1317184" cy="1092386"/>
          </a:xfrm>
          <a:prstGeom prst="hexagon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lvl="0" algn="ctr"/>
            <a:endParaRPr lang="en-US" sz="1400" dirty="0"/>
          </a:p>
        </p:txBody>
      </p:sp>
      <p:sp>
        <p:nvSpPr>
          <p:cNvPr id="27" name="Hexagon 26"/>
          <p:cNvSpPr/>
          <p:nvPr/>
        </p:nvSpPr>
        <p:spPr>
          <a:xfrm>
            <a:off x="5836093" y="4005057"/>
            <a:ext cx="1317184" cy="109238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8" name="Hexagon 27"/>
          <p:cNvSpPr/>
          <p:nvPr/>
        </p:nvSpPr>
        <p:spPr>
          <a:xfrm>
            <a:off x="5836093" y="2527301"/>
            <a:ext cx="1317184" cy="1092386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1200" dirty="0" smtClean="0"/>
              <a:t>Data Warehouse</a:t>
            </a:r>
            <a:endParaRPr lang="en-US" sz="1200" dirty="0"/>
          </a:p>
        </p:txBody>
      </p:sp>
      <p:sp>
        <p:nvSpPr>
          <p:cNvPr id="29" name="Hexagon 28"/>
          <p:cNvSpPr/>
          <p:nvPr/>
        </p:nvSpPr>
        <p:spPr>
          <a:xfrm>
            <a:off x="5813504" y="5411088"/>
            <a:ext cx="1317184" cy="1092386"/>
          </a:xfrm>
          <a:prstGeom prst="hexag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30" name="Hexagon 29"/>
          <p:cNvSpPr/>
          <p:nvPr/>
        </p:nvSpPr>
        <p:spPr>
          <a:xfrm>
            <a:off x="7153277" y="3295977"/>
            <a:ext cx="1317184" cy="1092386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31" name="Hexagon 30"/>
          <p:cNvSpPr/>
          <p:nvPr/>
        </p:nvSpPr>
        <p:spPr>
          <a:xfrm>
            <a:off x="7153277" y="4794497"/>
            <a:ext cx="1317184" cy="1092386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lvl="0" algn="ctr"/>
            <a:r>
              <a:rPr lang="en-US" sz="1400" dirty="0" smtClean="0"/>
              <a:t>Manual </a:t>
            </a:r>
            <a:r>
              <a:rPr lang="en-US" sz="1400" dirty="0" err="1" smtClean="0"/>
              <a:t>Curation</a:t>
            </a:r>
            <a:endParaRPr lang="en-US" sz="1400" dirty="0"/>
          </a:p>
        </p:txBody>
      </p:sp>
      <p:sp>
        <p:nvSpPr>
          <p:cNvPr id="32" name="Hexagon 31"/>
          <p:cNvSpPr/>
          <p:nvPr/>
        </p:nvSpPr>
        <p:spPr>
          <a:xfrm>
            <a:off x="3201724" y="5411088"/>
            <a:ext cx="1317184" cy="1092386"/>
          </a:xfrm>
          <a:prstGeom prst="hex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endParaRPr lang="en-US" sz="1300" dirty="0"/>
          </a:p>
        </p:txBody>
      </p:sp>
      <p:sp>
        <p:nvSpPr>
          <p:cNvPr id="33" name="Hexagon 32"/>
          <p:cNvSpPr/>
          <p:nvPr/>
        </p:nvSpPr>
        <p:spPr>
          <a:xfrm>
            <a:off x="1884539" y="4659153"/>
            <a:ext cx="1317184" cy="1092386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1200" dirty="0" smtClean="0"/>
              <a:t>Structural Annotation</a:t>
            </a:r>
            <a:endParaRPr lang="en-US" sz="1200" dirty="0"/>
          </a:p>
        </p:txBody>
      </p:sp>
      <p:sp>
        <p:nvSpPr>
          <p:cNvPr id="34" name="Hexagon 33"/>
          <p:cNvSpPr/>
          <p:nvPr/>
        </p:nvSpPr>
        <p:spPr>
          <a:xfrm>
            <a:off x="539879" y="5425505"/>
            <a:ext cx="1317184" cy="1092386"/>
          </a:xfrm>
          <a:prstGeom prst="hexag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endParaRPr lang="en-US" sz="1300" dirty="0"/>
          </a:p>
        </p:txBody>
      </p:sp>
      <p:sp>
        <p:nvSpPr>
          <p:cNvPr id="35" name="Hexagon 34"/>
          <p:cNvSpPr/>
          <p:nvPr/>
        </p:nvSpPr>
        <p:spPr>
          <a:xfrm>
            <a:off x="539879" y="4005057"/>
            <a:ext cx="1317184" cy="109238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1200" dirty="0" smtClean="0"/>
              <a:t>Genome Visualization</a:t>
            </a:r>
            <a:endParaRPr lang="en-US" sz="1200" dirty="0"/>
          </a:p>
        </p:txBody>
      </p:sp>
      <p:pic>
        <p:nvPicPr>
          <p:cNvPr id="38" name="Picture 6" descr="Apollo logo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06" y="4261448"/>
            <a:ext cx="1410951" cy="5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ergat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6"/>
          <a:stretch/>
        </p:blipFill>
        <p:spPr>
          <a:xfrm>
            <a:off x="4589937" y="3538343"/>
            <a:ext cx="1146599" cy="50676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677657" y="5804766"/>
            <a:ext cx="1536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7061" y="3664105"/>
            <a:ext cx="1536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8" descr="Inter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61" y="3726221"/>
            <a:ext cx="1715284" cy="2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BioM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41" y="5727946"/>
            <a:ext cx="1318647" cy="4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3053237" y="5581328"/>
            <a:ext cx="1536700" cy="71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MAKE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63" y="5651060"/>
            <a:ext cx="1675584" cy="5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347839" y="5727946"/>
            <a:ext cx="1633692" cy="445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" descr="GBrowse 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4" b="89474" l="3000" r="97750">
                        <a14:foregroundMark x1="24750" y1="40000" x2="19250" y2="48421"/>
                        <a14:foregroundMark x1="46000" y1="55789" x2="46000" y2="83158"/>
                        <a14:foregroundMark x1="53500" y1="65263" x2="53250" y2="83158"/>
                        <a14:foregroundMark x1="67500" y1="76842" x2="69750" y2="60000"/>
                        <a14:foregroundMark x1="85250" y1="81053" x2="85750" y2="71579"/>
                        <a14:foregroundMark x1="96750" y1="69474" x2="95750" y2="60000"/>
                        <a14:foregroundMark x1="14250" y1="54737" x2="14250" y2="54737"/>
                        <a14:foregroundMark x1="5250" y1="40000" x2="3000" y2="42105"/>
                        <a14:foregroundMark x1="5500" y1="18947" x2="34250" y2="18947"/>
                        <a14:foregroundMark x1="97750" y1="18947" x2="96250" y2="13684"/>
                        <a14:foregroundMark x1="95500" y1="27368" x2="97000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65478"/>
            <a:ext cx="1524331" cy="3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5EAD1"/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7569200" cy="4076699"/>
          </a:xfrm>
        </p:spPr>
        <p:txBody>
          <a:bodyPr>
            <a:normAutofit/>
          </a:bodyPr>
          <a:lstStyle/>
          <a:p>
            <a:r>
              <a:rPr lang="en-US" dirty="0" smtClean="0"/>
              <a:t>Houses </a:t>
            </a:r>
            <a:r>
              <a:rPr lang="en-US" dirty="0"/>
              <a:t>a variety of genomic, </a:t>
            </a:r>
            <a:r>
              <a:rPr lang="en-US" dirty="0" smtClean="0"/>
              <a:t>genetic </a:t>
            </a:r>
            <a:r>
              <a:rPr lang="en-US" dirty="0"/>
              <a:t>and other </a:t>
            </a:r>
            <a:r>
              <a:rPr lang="en-US" dirty="0" smtClean="0"/>
              <a:t>biological data</a:t>
            </a:r>
          </a:p>
          <a:p>
            <a:r>
              <a:rPr lang="en-US" dirty="0" smtClean="0"/>
              <a:t>All of chado is integrated through</a:t>
            </a:r>
            <a:br>
              <a:rPr lang="en-US" dirty="0" smtClean="0"/>
            </a:br>
            <a:r>
              <a:rPr lang="en-US" dirty="0" smtClean="0"/>
              <a:t>Drupal/Tripal Views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Chado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4013768" y="4491617"/>
            <a:ext cx="1250808" cy="99534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400" dirty="0" smtClean="0"/>
              <a:t>Organisms</a:t>
            </a:r>
            <a:endParaRPr lang="en-US" sz="1400" dirty="0"/>
          </a:p>
        </p:txBody>
      </p:sp>
      <p:sp>
        <p:nvSpPr>
          <p:cNvPr id="9" name="Hexagon 8"/>
          <p:cNvSpPr/>
          <p:nvPr/>
        </p:nvSpPr>
        <p:spPr>
          <a:xfrm>
            <a:off x="5243125" y="5087607"/>
            <a:ext cx="1250808" cy="995345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lvl="0" algn="ctr"/>
            <a:r>
              <a:rPr lang="en-US" sz="1400" dirty="0" smtClean="0"/>
              <a:t>Stocks</a:t>
            </a:r>
            <a:endParaRPr lang="en-US" sz="1400" dirty="0"/>
          </a:p>
        </p:txBody>
      </p:sp>
      <p:sp>
        <p:nvSpPr>
          <p:cNvPr id="10" name="Hexagon 9"/>
          <p:cNvSpPr/>
          <p:nvPr/>
        </p:nvSpPr>
        <p:spPr>
          <a:xfrm>
            <a:off x="5264576" y="3845527"/>
            <a:ext cx="1250808" cy="995345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lvl="0" algn="ctr"/>
            <a:r>
              <a:rPr lang="en-US" sz="1400" dirty="0"/>
              <a:t>Genomic </a:t>
            </a:r>
            <a:r>
              <a:rPr lang="en-US" sz="1400" dirty="0" smtClean="0"/>
              <a:t>Features</a:t>
            </a:r>
            <a:endParaRPr lang="en-US" sz="1400" dirty="0"/>
          </a:p>
        </p:txBody>
      </p:sp>
      <p:sp>
        <p:nvSpPr>
          <p:cNvPr id="12" name="Hexagon 11"/>
          <p:cNvSpPr/>
          <p:nvPr/>
        </p:nvSpPr>
        <p:spPr>
          <a:xfrm>
            <a:off x="6515384" y="4491617"/>
            <a:ext cx="1250808" cy="99534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400" dirty="0" smtClean="0"/>
              <a:t>Genotypes</a:t>
            </a:r>
            <a:endParaRPr lang="en-US" sz="1400" dirty="0"/>
          </a:p>
        </p:txBody>
      </p:sp>
      <p:sp>
        <p:nvSpPr>
          <p:cNvPr id="13" name="Hexagon 12"/>
          <p:cNvSpPr/>
          <p:nvPr/>
        </p:nvSpPr>
        <p:spPr>
          <a:xfrm>
            <a:off x="6515384" y="3145136"/>
            <a:ext cx="1250808" cy="995345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400" dirty="0" smtClean="0"/>
              <a:t>Assays</a:t>
            </a:r>
            <a:endParaRPr lang="en-US" sz="1400" dirty="0"/>
          </a:p>
        </p:txBody>
      </p:sp>
      <p:sp>
        <p:nvSpPr>
          <p:cNvPr id="14" name="Hexagon 13"/>
          <p:cNvSpPr/>
          <p:nvPr/>
        </p:nvSpPr>
        <p:spPr>
          <a:xfrm>
            <a:off x="6493933" y="5772744"/>
            <a:ext cx="1250808" cy="995345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400" dirty="0" smtClean="0"/>
              <a:t>Expression </a:t>
            </a:r>
          </a:p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5" name="Hexagon 14"/>
          <p:cNvSpPr/>
          <p:nvPr/>
        </p:nvSpPr>
        <p:spPr>
          <a:xfrm>
            <a:off x="7766192" y="3845527"/>
            <a:ext cx="1250808" cy="995345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400" dirty="0" smtClean="0"/>
              <a:t>Phylogeny</a:t>
            </a:r>
            <a:endParaRPr lang="en-US" sz="1400" dirty="0"/>
          </a:p>
        </p:txBody>
      </p:sp>
      <p:sp>
        <p:nvSpPr>
          <p:cNvPr id="16" name="Hexagon 15"/>
          <p:cNvSpPr/>
          <p:nvPr/>
        </p:nvSpPr>
        <p:spPr>
          <a:xfrm>
            <a:off x="7766192" y="5210927"/>
            <a:ext cx="1250808" cy="995345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lvl="0" algn="ctr"/>
            <a:r>
              <a:rPr lang="en-US" sz="1400" dirty="0"/>
              <a:t>Genetic </a:t>
            </a:r>
            <a:r>
              <a:rPr lang="en-US" sz="1400" dirty="0" smtClean="0"/>
              <a:t>Maps</a:t>
            </a:r>
            <a:endParaRPr lang="en-US" sz="1400" dirty="0"/>
          </a:p>
        </p:txBody>
      </p:sp>
      <p:sp>
        <p:nvSpPr>
          <p:cNvPr id="17" name="Hexagon 16"/>
          <p:cNvSpPr/>
          <p:nvPr/>
        </p:nvSpPr>
        <p:spPr>
          <a:xfrm>
            <a:off x="4013768" y="5772744"/>
            <a:ext cx="1250808" cy="995345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300" dirty="0" smtClean="0"/>
              <a:t>Phenotypes</a:t>
            </a:r>
            <a:endParaRPr lang="en-US" sz="1300" dirty="0"/>
          </a:p>
        </p:txBody>
      </p:sp>
      <p:sp>
        <p:nvSpPr>
          <p:cNvPr id="20" name="Hexagon 19"/>
          <p:cNvSpPr/>
          <p:nvPr/>
        </p:nvSpPr>
        <p:spPr>
          <a:xfrm>
            <a:off x="2762960" y="5087607"/>
            <a:ext cx="1250808" cy="995345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400" dirty="0" smtClean="0"/>
              <a:t>Analyses</a:t>
            </a:r>
            <a:endParaRPr lang="en-US" sz="1400" dirty="0"/>
          </a:p>
        </p:txBody>
      </p:sp>
      <p:sp>
        <p:nvSpPr>
          <p:cNvPr id="21" name="Hexagon 20"/>
          <p:cNvSpPr/>
          <p:nvPr/>
        </p:nvSpPr>
        <p:spPr>
          <a:xfrm>
            <a:off x="1512152" y="5785880"/>
            <a:ext cx="1250808" cy="995345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300" dirty="0" smtClean="0"/>
              <a:t>Ontologies</a:t>
            </a:r>
            <a:endParaRPr lang="en-US" sz="1300" dirty="0"/>
          </a:p>
        </p:txBody>
      </p:sp>
      <p:sp>
        <p:nvSpPr>
          <p:cNvPr id="22" name="Hexagon 21"/>
          <p:cNvSpPr/>
          <p:nvPr/>
        </p:nvSpPr>
        <p:spPr>
          <a:xfrm>
            <a:off x="261344" y="5087607"/>
            <a:ext cx="1250808" cy="99534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200" dirty="0" smtClean="0"/>
              <a:t>Publications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5EAD1"/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UNIX  / Linux</a:t>
            </a:r>
          </a:p>
          <a:p>
            <a:pPr lvl="1"/>
            <a:r>
              <a:rPr lang="en-US" dirty="0"/>
              <a:t>Works well on Ubuntu 12.04</a:t>
            </a:r>
          </a:p>
          <a:p>
            <a:r>
              <a:rPr lang="en-US" dirty="0"/>
              <a:t>Apache web server</a:t>
            </a:r>
          </a:p>
          <a:p>
            <a:r>
              <a:rPr lang="en-US" dirty="0" err="1"/>
              <a:t>PostgreSQL</a:t>
            </a:r>
            <a:r>
              <a:rPr lang="en-US" dirty="0"/>
              <a:t> database </a:t>
            </a:r>
          </a:p>
          <a:p>
            <a:r>
              <a:rPr lang="en-US" dirty="0"/>
              <a:t>PHP5 (for web and command-line)</a:t>
            </a:r>
          </a:p>
          <a:p>
            <a:r>
              <a:rPr lang="en-US" dirty="0"/>
              <a:t>Drupal 6.</a:t>
            </a:r>
            <a:r>
              <a:rPr lang="en-US" dirty="0" smtClean="0"/>
              <a:t>x (7.x version projected for Feb 2014)</a:t>
            </a:r>
            <a:endParaRPr lang="en-US" dirty="0"/>
          </a:p>
          <a:p>
            <a:endParaRPr lang="en-US" dirty="0"/>
          </a:p>
          <a:p>
            <a:r>
              <a:rPr lang="en-US" dirty="0"/>
              <a:t>Server with sufficient memory / processor to handle data load.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E0BB"/>
                </a:solidFill>
              </a:rPr>
              <a:t>Definition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Features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719" y="1600200"/>
            <a:ext cx="8521427" cy="5073807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>
            <a:solidFill>
              <a:srgbClr val="DAD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490"/>
            <a:ext cx="8229600" cy="1143000"/>
          </a:xfrm>
        </p:spPr>
        <p:txBody>
          <a:bodyPr/>
          <a:lstStyle/>
          <a:p>
            <a:r>
              <a:rPr lang="en-US" dirty="0" smtClean="0"/>
              <a:t>Easy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80"/>
            <a:ext cx="8229600" cy="4843463"/>
          </a:xfrm>
        </p:spPr>
        <p:txBody>
          <a:bodyPr/>
          <a:lstStyle/>
          <a:p>
            <a:r>
              <a:rPr lang="en-US" dirty="0"/>
              <a:t>Detailed online tutorial:</a:t>
            </a:r>
          </a:p>
          <a:p>
            <a:pPr lvl="1"/>
            <a:r>
              <a:rPr lang="en-US" dirty="0">
                <a:hlinkClick r:id="rId2"/>
              </a:rPr>
              <a:t>http://gmod.org/wiki/Tripal_Tutorial_(v1.0)</a:t>
            </a:r>
            <a:endParaRPr lang="en-US" dirty="0"/>
          </a:p>
          <a:p>
            <a:r>
              <a:rPr lang="en-US" dirty="0"/>
              <a:t>Drupal and Tripal install themselves after some initial setup</a:t>
            </a:r>
          </a:p>
          <a:p>
            <a:r>
              <a:rPr lang="en-US" dirty="0"/>
              <a:t>Chado can be installed through a single-</a:t>
            </a:r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402491"/>
          </a:xfrm>
          <a:prstGeom prst="rect">
            <a:avLst/>
          </a:prstGeom>
          <a:solidFill>
            <a:srgbClr val="222221"/>
          </a:solidFill>
          <a:ln>
            <a:solidFill>
              <a:srgbClr val="2E2E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D5EAD1"/>
                </a:solidFill>
              </a:rPr>
              <a:t>Features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706C74"/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Customization </a:t>
            </a:r>
            <a:r>
              <a:rPr lang="en-US" dirty="0" smtClean="0">
                <a:solidFill>
                  <a:srgbClr val="706C74"/>
                </a:solidFill>
              </a:rPr>
              <a:t> 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Resources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1" r="68759" b="9577"/>
          <a:stretch>
            <a:fillRect/>
          </a:stretch>
        </p:blipFill>
        <p:spPr>
          <a:xfrm>
            <a:off x="152046" y="44723"/>
            <a:ext cx="685463" cy="635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4" y="2905020"/>
            <a:ext cx="8614517" cy="363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950" y="3047075"/>
            <a:ext cx="5680026" cy="366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8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ripal">
      <a:dk1>
        <a:sysClr val="windowText" lastClr="000000"/>
      </a:dk1>
      <a:lt1>
        <a:sysClr val="window" lastClr="FFFFFF"/>
      </a:lt1>
      <a:dk2>
        <a:srgbClr val="464646"/>
      </a:dk2>
      <a:lt2>
        <a:srgbClr val="E0DFE1"/>
      </a:lt2>
      <a:accent1>
        <a:srgbClr val="14672C"/>
      </a:accent1>
      <a:accent2>
        <a:srgbClr val="E81020"/>
      </a:accent2>
      <a:accent3>
        <a:srgbClr val="8F9295"/>
      </a:accent3>
      <a:accent4>
        <a:srgbClr val="96CB8D"/>
      </a:accent4>
      <a:accent5>
        <a:srgbClr val="F98183"/>
      </a:accent5>
      <a:accent6>
        <a:srgbClr val="E5E6E8"/>
      </a:accent6>
      <a:hlink>
        <a:srgbClr val="14672C"/>
      </a:hlink>
      <a:folHlink>
        <a:srgbClr val="1467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1899</Words>
  <Application>Microsoft Macintosh PowerPoint</Application>
  <PresentationFormat>On-screen Show (4:3)</PresentationFormat>
  <Paragraphs>302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What is Tripal?</vt:lpstr>
      <vt:lpstr>What is Tripal trying to Accomplish?</vt:lpstr>
      <vt:lpstr>What is Tripal?</vt:lpstr>
      <vt:lpstr>Drupal</vt:lpstr>
      <vt:lpstr>Chado</vt:lpstr>
      <vt:lpstr>Chado</vt:lpstr>
      <vt:lpstr>Requirements</vt:lpstr>
      <vt:lpstr>Easy Installation</vt:lpstr>
      <vt:lpstr>Individual Pages</vt:lpstr>
      <vt:lpstr>Individual Pages</vt:lpstr>
      <vt:lpstr>Data Listings</vt:lpstr>
      <vt:lpstr>Searching</vt:lpstr>
      <vt:lpstr>Drupal/Tripal Views</vt:lpstr>
      <vt:lpstr>Drupal/Tripal Views</vt:lpstr>
      <vt:lpstr>Drupal/Tripal Views</vt:lpstr>
      <vt:lpstr>Loading Data</vt:lpstr>
      <vt:lpstr>Loading Data</vt:lpstr>
      <vt:lpstr>Loading Data</vt:lpstr>
      <vt:lpstr>Intuitive Administration</vt:lpstr>
      <vt:lpstr>Intuitive Administration</vt:lpstr>
      <vt:lpstr>Developers API</vt:lpstr>
      <vt:lpstr>Developers API</vt:lpstr>
      <vt:lpstr>Custom Themeing</vt:lpstr>
      <vt:lpstr>Custom Themeing</vt:lpstr>
      <vt:lpstr>Tripal Extensions</vt:lpstr>
      <vt:lpstr>Extendibility Example</vt:lpstr>
      <vt:lpstr>Future Plans</vt:lpstr>
      <vt:lpstr>Future Plans</vt:lpstr>
      <vt:lpstr>Sites using Tripal</vt:lpstr>
      <vt:lpstr>Contributing Organizations</vt:lpstr>
      <vt:lpstr>Funding Sources</vt:lpstr>
      <vt:lpstr>Tripal Resources</vt:lpstr>
      <vt:lpstr>Tripal Resources</vt:lpstr>
      <vt:lpstr>Tripal Resources</vt:lpstr>
      <vt:lpstr>PowerPoint Presentation</vt:lpstr>
    </vt:vector>
  </TitlesOfParts>
  <Company>University of Saskatchewan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Lacey-Anne Kucheran</dc:creator>
  <cp:lastModifiedBy>Lacey-Anne Kucheran</cp:lastModifiedBy>
  <cp:revision>87</cp:revision>
  <dcterms:created xsi:type="dcterms:W3CDTF">2014-01-10T18:22:43Z</dcterms:created>
  <dcterms:modified xsi:type="dcterms:W3CDTF">2014-01-17T16:57:31Z</dcterms:modified>
</cp:coreProperties>
</file>